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352" r:id="rId2"/>
    <p:sldId id="340" r:id="rId3"/>
    <p:sldId id="285" r:id="rId4"/>
    <p:sldId id="286" r:id="rId5"/>
    <p:sldId id="320" r:id="rId6"/>
    <p:sldId id="338" r:id="rId7"/>
    <p:sldId id="339" r:id="rId8"/>
    <p:sldId id="353" r:id="rId9"/>
    <p:sldId id="1091" r:id="rId10"/>
    <p:sldId id="1082" r:id="rId11"/>
    <p:sldId id="1092" r:id="rId12"/>
    <p:sldId id="1086" r:id="rId13"/>
    <p:sldId id="1084" r:id="rId14"/>
    <p:sldId id="1085" r:id="rId15"/>
    <p:sldId id="1083" r:id="rId16"/>
    <p:sldId id="1087" r:id="rId17"/>
    <p:sldId id="1090" r:id="rId18"/>
    <p:sldId id="311" r:id="rId19"/>
    <p:sldId id="325" r:id="rId20"/>
    <p:sldId id="326" r:id="rId21"/>
    <p:sldId id="343" r:id="rId22"/>
    <p:sldId id="323" r:id="rId23"/>
    <p:sldId id="342" r:id="rId24"/>
    <p:sldId id="328" r:id="rId25"/>
    <p:sldId id="329" r:id="rId26"/>
    <p:sldId id="344" r:id="rId27"/>
    <p:sldId id="346" r:id="rId28"/>
    <p:sldId id="331" r:id="rId29"/>
    <p:sldId id="347" r:id="rId30"/>
    <p:sldId id="348" r:id="rId31"/>
    <p:sldId id="332" r:id="rId32"/>
    <p:sldId id="334" r:id="rId33"/>
    <p:sldId id="336" r:id="rId34"/>
    <p:sldId id="337" r:id="rId35"/>
    <p:sldId id="335" r:id="rId36"/>
    <p:sldId id="349" r:id="rId37"/>
    <p:sldId id="350" r:id="rId38"/>
    <p:sldId id="351" r:id="rId39"/>
    <p:sldId id="1088" r:id="rId40"/>
    <p:sldId id="383" r:id="rId41"/>
    <p:sldId id="1089" r:id="rId42"/>
  </p:sldIdLst>
  <p:sldSz cx="9144000" cy="6858000" type="screen4x3"/>
  <p:notesSz cx="6858000" cy="9144000"/>
  <p:custDataLst>
    <p:tags r:id="rId4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6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76"/>
    <p:restoredTop sz="92385"/>
  </p:normalViewPr>
  <p:slideViewPr>
    <p:cSldViewPr>
      <p:cViewPr varScale="1">
        <p:scale>
          <a:sx n="129" d="100"/>
          <a:sy n="129" d="100"/>
        </p:scale>
        <p:origin x="1776" y="200"/>
      </p:cViewPr>
      <p:guideLst>
        <p:guide orient="horz" pos="3072"/>
        <p:guide pos="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1C9930-0EB2-5C32-E8DC-09E6C90C7A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C1D64-CEEE-DFD3-CFFD-05BF8518C8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01982-48F2-3F41-951F-3962AF9F33C6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C6D30-7A25-8A89-8E87-B0D5D23A6C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3BD83-CA66-D50A-3B32-FD322091D8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50AB5-1B38-294F-9FF1-AA452CB29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7595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7F3567D-1EF5-0D45-A7EC-97E5CB00D8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A3BA325-1AB0-794C-81A4-5E6FFE318C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E081261-EE29-6445-846A-EF4EE75D329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97B175BB-5EF2-344F-AC5A-EB4C625D649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3A5802F3-C112-6041-8ADA-726875CD3C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2D3E04BF-5627-3D4E-8251-CE13563A37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191FF8F-4B94-5F4A-90B1-6043782104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lide Image Placeholder 1">
            <a:extLst>
              <a:ext uri="{FF2B5EF4-FFF2-40B4-BE49-F238E27FC236}">
                <a16:creationId xmlns:a16="http://schemas.microsoft.com/office/drawing/2014/main" id="{345E9222-2780-1640-B577-E1F6905E88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8" name="Notes Placeholder 2">
            <a:extLst>
              <a:ext uri="{FF2B5EF4-FFF2-40B4-BE49-F238E27FC236}">
                <a16:creationId xmlns:a16="http://schemas.microsoft.com/office/drawing/2014/main" id="{74D92E65-778F-F94D-8257-AE5051A96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099" name="Slide Number Placeholder 3">
            <a:extLst>
              <a:ext uri="{FF2B5EF4-FFF2-40B4-BE49-F238E27FC236}">
                <a16:creationId xmlns:a16="http://schemas.microsoft.com/office/drawing/2014/main" id="{958BF5C8-26E2-4D41-9563-9FBA8EE44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40237AA-CD55-394C-85D8-37B839DB6CDB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3BDAC-36ED-45AB-65F0-22D999B5F0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Go to board, sketch out various properties of vanishing points/lines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FB7921-4F14-45E1-B6B7-A1743120262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461E98-1185-7097-3CA3-BFE6FD515C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3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463FD3-32D0-4831-B3C1-2BB6345EABE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9FAB32-612C-3748-D315-115D6B264B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8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BF4393C-97A0-9C45-BCA0-85F62E7D72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992C5669-FFF7-4A4B-BFB3-56BAF94E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9A6091E2-5C43-9246-8C69-873C0E8AF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C368452-37DC-1A43-9E0A-FEA3273E3973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F9F825-87AD-FCBE-1F89-E281BC9C0B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E04283A2-F25D-5B4A-A8ED-7C6C27D244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F16F0C14-29E3-8445-8741-253C94845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F2BBCC4-6910-9245-80D5-71CDFD656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F53F0DD-5C02-CA4C-8C18-3AA430B3CFC3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49BB49-B72C-3AAE-FC22-43422A8FA5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671417FE-C747-CE4B-98A3-60C56E532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994AF797-FB4F-BC49-A7B8-8733A5AEF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2E84924D-C04E-7F43-9E31-D17CE6D12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A85A458-C00B-3743-8958-DBC5483B6411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AC783A-C9A5-1A9F-AE1F-20B3D63598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4D3DDAFF-2129-6D4E-8893-1D93F6FFF4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009B0B4C-5D95-EF4B-A721-1E463B011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C7A18443-B7C5-7045-9FA2-BB658E4D6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71D2D08-2FFF-AF44-A07E-DAAF140E2A72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137EB4-92C4-AF33-C5C6-CB066A14F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20351D01-A9DF-6A4C-BB48-136B3B50FB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8582C7EC-A53F-BD46-8141-BBAAB0513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379E5EF2-DE8F-2D43-A86A-3E461D387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899CDD4-DBE7-3B48-8A07-6CE9A776DFC7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CCFA5-8471-0D24-AAF4-3F4507467B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8973A9A0-5950-C443-B35D-11A373EA1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ADE8AA92-4AA7-E743-811F-25BB63D0C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9075B099-B813-D443-BCA9-A78F42D4A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F8470BF-73D9-7E45-9872-B46BBA8F50F9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210F6-AA84-9810-869B-10A84D3766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9179D21D-2427-3746-87BB-2B527A0D4B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D6E1611C-E915-E646-A94C-8F2CC2A70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F8F53921-CBF1-DE4A-9911-7487219E55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3C1259F-977E-A644-A583-DE5CFC6B650B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3F17B6-85DD-D03E-C195-76C7FE4AF3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D3B630B0-B011-5E45-945B-40D2D0BF28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F3199FD3-5891-304F-8FE4-14EA39F23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52604129-B399-DC4E-BB46-09C578E8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847BBF-7254-4440-AEDF-8AAD22944F03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DDEC28-11E9-C61B-E7AB-B4AB885ED8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>
            <a:extLst>
              <a:ext uri="{FF2B5EF4-FFF2-40B4-BE49-F238E27FC236}">
                <a16:creationId xmlns:a16="http://schemas.microsoft.com/office/drawing/2014/main" id="{F08E6748-F267-F245-82B1-B14F26B497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6" name="Notes Placeholder 2">
            <a:extLst>
              <a:ext uri="{FF2B5EF4-FFF2-40B4-BE49-F238E27FC236}">
                <a16:creationId xmlns:a16="http://schemas.microsoft.com/office/drawing/2014/main" id="{76FDE7FA-56F6-9043-B33A-AB65D1BA5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147" name="Slide Number Placeholder 3">
            <a:extLst>
              <a:ext uri="{FF2B5EF4-FFF2-40B4-BE49-F238E27FC236}">
                <a16:creationId xmlns:a16="http://schemas.microsoft.com/office/drawing/2014/main" id="{8CFAFF68-2CD7-4E46-A14C-2B8C6625A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7A0F967-56C8-EF43-9E3D-6C9D107B5708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409202-6B35-D56A-C0E9-300AB78849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BAECF7C6-B593-E54B-B7E4-F2E620432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B89186C6-7065-8843-823E-96C50BB70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5FC40362-7FE7-624C-962A-8E289C688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19A4D0E-1B21-8445-A2AA-53C1F68EA0C8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0B3828-6D41-A4BF-9F90-630B8F5BE8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12A36FC2-E2FD-9046-8D21-1152BA069B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9BB43CB8-4026-914A-9139-C6BACAD7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546819B1-45EC-874C-8A20-384067AB7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CAFE9A7-34F8-E04D-AE4F-7A35AECA7428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C374F3-073F-3C67-E6A7-2E96E7DED8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7EF489D3-C8CA-AC46-A061-CF59F0AAD3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B85B2A18-1E6A-8049-A9C3-AC787F775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E4E59E35-23DE-0E44-A2FF-F3CC394D8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7A1B795-0B84-3349-BD2A-96F2E52903D0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660A91-C7F7-A668-44F4-418DDAC3AC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AEA2FD1F-AA14-5441-87C8-505CDD655A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B3125A6F-1BB2-F643-AC22-77BD76982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B0660384-8892-2A47-BAB5-424C5033D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5714E40-DB1F-444F-88B0-2A5DB734E621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B9D01C-B465-2277-57A0-66BA81A93A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928D363B-AF50-1748-8083-2D3B7E389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6A0CF36F-6ABD-7647-998E-9B146D113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DE4E8629-C93B-3844-A687-9E9F2E580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732D2AC-B9D9-BE41-9608-AE7272ECFC64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709491-B9B1-16A8-E783-76727E044E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50407178-0D53-B741-8452-B8000E7267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81CC9066-5E9A-0B47-A433-EB4CBD53F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8131" name="Slide Number Placeholder 3">
            <a:extLst>
              <a:ext uri="{FF2B5EF4-FFF2-40B4-BE49-F238E27FC236}">
                <a16:creationId xmlns:a16="http://schemas.microsoft.com/office/drawing/2014/main" id="{81C6347C-8F06-C444-954B-03D9FF45C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9F5AE5E-5AD7-0C4C-92D8-836A1CC2AF5C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18E435-E422-FB06-6393-6EE1CBE466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ED61EB1C-AE32-5A47-B5F2-9A133722CE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375E68DC-64DD-B548-9D49-18EBE957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DEBAA239-F5E8-124D-9F47-7318BA51D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15D0E74-38B3-E34E-8DB4-7EA145884AA7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A077A0-5A74-8E0D-EFCF-764E175A0C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>
            <a:extLst>
              <a:ext uri="{FF2B5EF4-FFF2-40B4-BE49-F238E27FC236}">
                <a16:creationId xmlns:a16="http://schemas.microsoft.com/office/drawing/2014/main" id="{2C6AB52F-D52D-A44E-98E2-AF8E123CAC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>
            <a:extLst>
              <a:ext uri="{FF2B5EF4-FFF2-40B4-BE49-F238E27FC236}">
                <a16:creationId xmlns:a16="http://schemas.microsoft.com/office/drawing/2014/main" id="{B8820146-1E0F-AC4F-B830-83F1AD244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2227" name="Slide Number Placeholder 3">
            <a:extLst>
              <a:ext uri="{FF2B5EF4-FFF2-40B4-BE49-F238E27FC236}">
                <a16:creationId xmlns:a16="http://schemas.microsoft.com/office/drawing/2014/main" id="{A89EA814-CCFA-7941-925B-5EAF36132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9C596771-842A-C740-86B0-61DD577A6D6D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21CE99-94F6-7FC9-E736-68CAF74E6E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6AD81212-68FB-3649-B438-1C4E3328EA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7A4D9CEF-1E0F-B147-87CA-9CFDAA50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1693E66E-BFF3-E348-B841-4E5038031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011498E-DB76-FA46-9797-F2C1BC037179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DEACDC-8E27-7C86-FE75-DCD7BBC019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47AA6E07-6181-694D-8065-62C0D3E0AE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E9477124-7E58-6041-8DCD-D2C836E55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1FA698A2-1386-A340-91E8-FA1C5DF16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7978F38-FB87-3640-B341-B11385AFB9C6}" type="slidenum">
              <a:rPr lang="en-US" altLang="en-US" sz="1200"/>
              <a:pPr/>
              <a:t>35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95E37-8098-7195-BC38-3B94AFC2A3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>
            <a:extLst>
              <a:ext uri="{FF2B5EF4-FFF2-40B4-BE49-F238E27FC236}">
                <a16:creationId xmlns:a16="http://schemas.microsoft.com/office/drawing/2014/main" id="{D75609C2-E567-2644-B7D9-58C92231BE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Notes Placeholder 2">
            <a:extLst>
              <a:ext uri="{FF2B5EF4-FFF2-40B4-BE49-F238E27FC236}">
                <a16:creationId xmlns:a16="http://schemas.microsoft.com/office/drawing/2014/main" id="{83050510-FDC7-834D-9FEC-F6C84682B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195" name="Slide Number Placeholder 3">
            <a:extLst>
              <a:ext uri="{FF2B5EF4-FFF2-40B4-BE49-F238E27FC236}">
                <a16:creationId xmlns:a16="http://schemas.microsoft.com/office/drawing/2014/main" id="{4B797933-28B3-9841-8204-8BBCE79C1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4BCF268-1395-B748-AFC1-0C30B92742A9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EEE071-02A5-5B3E-C4CC-57759EAFD7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B1334630-0CEC-8E46-BBDA-F5B49E37EF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9B326EDE-AEFA-084C-BDC9-88897CC95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8DC4A7B1-FDBE-964A-AF29-F2CBF1EF77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12F0621-1352-A145-910F-02001EE9226B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30A1B2-DE4B-4205-3D31-D9BFE139AC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>
            <a:extLst>
              <a:ext uri="{FF2B5EF4-FFF2-40B4-BE49-F238E27FC236}">
                <a16:creationId xmlns:a16="http://schemas.microsoft.com/office/drawing/2014/main" id="{C0AADDA2-9D31-7C4C-B311-E8C3EC7AC6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8" name="Notes Placeholder 2">
            <a:extLst>
              <a:ext uri="{FF2B5EF4-FFF2-40B4-BE49-F238E27FC236}">
                <a16:creationId xmlns:a16="http://schemas.microsoft.com/office/drawing/2014/main" id="{D5E3E2ED-DA76-6E42-9D57-5E1D7736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8A122611-FF15-9B48-8A93-14079206E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803878F-A929-1244-AD4B-CCCD6D0948E6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CCC072-699B-4321-B6B6-BDD88F7075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8A39F1A6-1438-4541-88DC-9DCEB9A05F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E1095145-812B-B84C-86F4-6290037E2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FF28EE17-7D87-C545-946A-35A17DC81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69EE9B6-F7F4-6A4F-9698-A7D6E60EF087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FFB1D0-8482-DB9D-C3AF-F8824C20B2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>
            <a:extLst>
              <a:ext uri="{FF2B5EF4-FFF2-40B4-BE49-F238E27FC236}">
                <a16:creationId xmlns:a16="http://schemas.microsoft.com/office/drawing/2014/main" id="{E42FAEEF-F950-A14A-B729-69A581353E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Notes Placeholder 2">
            <a:extLst>
              <a:ext uri="{FF2B5EF4-FFF2-40B4-BE49-F238E27FC236}">
                <a16:creationId xmlns:a16="http://schemas.microsoft.com/office/drawing/2014/main" id="{C1916677-AB25-6B4F-B53E-0DDE627C7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1C0FE15B-76CE-7F4E-8F1D-E3A776754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0" hangingPunct="0">
              <a:spcBef>
                <a:spcPct val="0"/>
              </a:spcBef>
            </a:pPr>
            <a:fld id="{79FEA44B-740B-BA45-9C15-50D4047B767B}" type="slidenum">
              <a:rPr lang="en-US" altLang="en-US" smtClean="0"/>
              <a:pPr eaLnBrk="0" hangingPunct="0"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33CB96-5E94-F93D-629A-FD9A21D519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>
            <a:extLst>
              <a:ext uri="{FF2B5EF4-FFF2-40B4-BE49-F238E27FC236}">
                <a16:creationId xmlns:a16="http://schemas.microsoft.com/office/drawing/2014/main" id="{26714810-D75F-9F46-A6FC-EFAD49BC2D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2" name="Notes Placeholder 2">
            <a:extLst>
              <a:ext uri="{FF2B5EF4-FFF2-40B4-BE49-F238E27FC236}">
                <a16:creationId xmlns:a16="http://schemas.microsoft.com/office/drawing/2014/main" id="{564CBB46-79E1-AA4B-8A85-BFEE43AC9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B3644562-C696-7048-BFC4-49C114F4F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C4441A4-3F7F-A343-90BE-2610F688ED03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DD9A0A-F00E-6509-CEB3-00869363BA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>
            <a:extLst>
              <a:ext uri="{FF2B5EF4-FFF2-40B4-BE49-F238E27FC236}">
                <a16:creationId xmlns:a16="http://schemas.microsoft.com/office/drawing/2014/main" id="{01D93D57-9061-7545-AF37-6AF7EAD733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0" name="Notes Placeholder 2">
            <a:extLst>
              <a:ext uri="{FF2B5EF4-FFF2-40B4-BE49-F238E27FC236}">
                <a16:creationId xmlns:a16="http://schemas.microsoft.com/office/drawing/2014/main" id="{E7D76747-CB9D-6D4F-9C22-BA77D6E9A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291" name="Slide Number Placeholder 3">
            <a:extLst>
              <a:ext uri="{FF2B5EF4-FFF2-40B4-BE49-F238E27FC236}">
                <a16:creationId xmlns:a16="http://schemas.microsoft.com/office/drawing/2014/main" id="{6231F899-0EF8-534A-9163-A100EC7A6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BA73C9-AEA5-1A49-83EE-31C54A28833A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0B3F3A-81AD-2F62-AC6F-A387B102DE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>
            <a:extLst>
              <a:ext uri="{FF2B5EF4-FFF2-40B4-BE49-F238E27FC236}">
                <a16:creationId xmlns:a16="http://schemas.microsoft.com/office/drawing/2014/main" id="{E5DB8C69-508B-5A4F-999E-4B62971A56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8" name="Notes Placeholder 2">
            <a:extLst>
              <a:ext uri="{FF2B5EF4-FFF2-40B4-BE49-F238E27FC236}">
                <a16:creationId xmlns:a16="http://schemas.microsoft.com/office/drawing/2014/main" id="{E185FCA7-2012-F94A-B266-036F6CBD7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495FD82C-1C67-E14C-8AE7-F1E79E9786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CF3F912-9D6B-854E-AE50-F2EDEC448B9F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653F89-F1FA-9C38-2675-A605C05939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07505F79-7CB1-2446-9335-02882CE82D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FE4865BC-CD60-3440-AD59-4B539FB18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B4D976AD-4FC4-9A40-BE9C-BE1385985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0B85D13-0F1A-CE4C-8DB2-8FAEF80A5DFC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D1320F-1A59-716F-F005-151A465ED8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Go to board, sketch out various properties of vanishing points/lines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dirty="0"/>
              <a:t> Parallel</a:t>
            </a:r>
            <a:r>
              <a:rPr lang="en-US" baseline="0" dirty="0"/>
              <a:t> lines intersect at a point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The intersection of red lines and blue lines form a parallelogram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lines on the same plane form a vanishing line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Sets of parallel planes form a vanishing line 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baseline="0" dirty="0"/>
              <a:t> Not all lines that intersect are parallel</a:t>
            </a:r>
          </a:p>
          <a:p>
            <a:pPr eaLnBrk="1" hangingPunct="1">
              <a:spcBef>
                <a:spcPct val="0"/>
              </a:spcBef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181D85-CBA6-4C0A-A35C-88763F7F285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FC10F-4625-5065-9343-6A6E890791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23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Where are</a:t>
            </a:r>
            <a:r>
              <a:rPr lang="en-US" baseline="0" dirty="0"/>
              <a:t> the vanishing points?  </a:t>
            </a:r>
            <a:r>
              <a:rPr lang="en-US" dirty="0"/>
              <a:t>Do buildings on left and buildings on right have the same vanishing line?  Which way is the camera tilted?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88638E-C80E-4AA9-92A2-C0018B9C13E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49BFB8-C7E4-BFB9-1E1D-6F5DCD8463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5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06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745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7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1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853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75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7292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603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415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91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166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21B769C-DC90-454B-9807-E729A6200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C91D7AC-E2F3-6A4F-AEE2-104527479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youtube.com/watch?v=2HfIU5lp-0I&amp;t=1s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7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Image:Jonquil_flowers_at_f5.jpg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://en.wikipedia.org/wiki/Image:Jonquil_flowers_at_f32.jp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mundoptics.com/knowledge-center/application-notes/imaging/telecentric-design-topic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navitar.com/products/imaging-optics/high-magnification-imaging/12x-zoom/12x-lens-attachments/" TargetMode="Externa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.upenn.edu/~kostas/omni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howstuffworks.com/digital-camera.ht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4H-DYdKYkqk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>
            <a:extLst>
              <a:ext uri="{FF2B5EF4-FFF2-40B4-BE49-F238E27FC236}">
                <a16:creationId xmlns:a16="http://schemas.microsoft.com/office/drawing/2014/main" id="{FDAEE7E3-59E4-F144-BD46-6A41EFF9BF6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ea typeface="ＭＳ Ｐゴシック" panose="020B0600070205080204" pitchFamily="34" charset="-128"/>
              </a:rPr>
              <a:t>CSE 185 </a:t>
            </a:r>
            <a:br>
              <a:rPr lang="en-US" altLang="en-US" sz="4000">
                <a:ea typeface="ＭＳ Ｐゴシック" panose="020B0600070205080204" pitchFamily="34" charset="-128"/>
              </a:rPr>
            </a:br>
            <a:r>
              <a:rPr lang="en-US" altLang="en-US" sz="4000">
                <a:ea typeface="ＭＳ Ｐゴシック" panose="020B0600070205080204" pitchFamily="34" charset="-128"/>
              </a:rPr>
              <a:t>Introduction to Computer Vision</a:t>
            </a:r>
          </a:p>
        </p:txBody>
      </p:sp>
      <p:sp>
        <p:nvSpPr>
          <p:cNvPr id="3074" name="Subtitle 4">
            <a:extLst>
              <a:ext uri="{FF2B5EF4-FFF2-40B4-BE49-F238E27FC236}">
                <a16:creationId xmlns:a16="http://schemas.microsoft.com/office/drawing/2014/main" id="{5F80360B-ADEF-924B-BD0A-F5FBF8CE9CC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Cameras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Vanishing points and lines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68562" y="1917794"/>
            <a:ext cx="7239000" cy="15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2416362" y="2603594"/>
            <a:ext cx="2895600" cy="1524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3749862" y="2794094"/>
            <a:ext cx="2895600" cy="11430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Box 12"/>
          <p:cNvSpPr txBox="1">
            <a:spLocks noChangeArrowheads="1"/>
          </p:cNvSpPr>
          <p:nvPr/>
        </p:nvSpPr>
        <p:spPr bwMode="auto">
          <a:xfrm>
            <a:off x="4442012" y="1612994"/>
            <a:ext cx="3762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0070C0"/>
                </a:solidFill>
                <a:latin typeface="Calibri" pitchFamily="34" charset="0"/>
              </a:rPr>
              <a:t>o</a:t>
            </a:r>
          </a:p>
        </p:txBody>
      </p:sp>
      <p:sp>
        <p:nvSpPr>
          <p:cNvPr id="38920" name="TextBox 13"/>
          <p:cNvSpPr txBox="1">
            <a:spLocks noChangeArrowheads="1"/>
          </p:cNvSpPr>
          <p:nvPr/>
        </p:nvSpPr>
        <p:spPr bwMode="auto">
          <a:xfrm>
            <a:off x="3025962" y="1547907"/>
            <a:ext cx="16589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Calibri" pitchFamily="34" charset="0"/>
              </a:rPr>
              <a:t>Vanishing Point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578162" y="1917794"/>
            <a:ext cx="5029200" cy="2057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35362" y="1917794"/>
            <a:ext cx="4572000" cy="29718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3" name="TextBox 20"/>
          <p:cNvSpPr txBox="1">
            <a:spLocks noChangeArrowheads="1"/>
          </p:cNvSpPr>
          <p:nvPr/>
        </p:nvSpPr>
        <p:spPr bwMode="auto">
          <a:xfrm>
            <a:off x="6415275" y="1598707"/>
            <a:ext cx="3762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Calibri" pitchFamily="34" charset="0"/>
              </a:rPr>
              <a:t>o</a:t>
            </a:r>
          </a:p>
        </p:txBody>
      </p:sp>
      <p:sp>
        <p:nvSpPr>
          <p:cNvPr id="38924" name="TextBox 21"/>
          <p:cNvSpPr txBox="1">
            <a:spLocks noChangeArrowheads="1"/>
          </p:cNvSpPr>
          <p:nvPr/>
        </p:nvSpPr>
        <p:spPr bwMode="auto">
          <a:xfrm>
            <a:off x="6531162" y="1460594"/>
            <a:ext cx="16589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Calibri" pitchFamily="34" charset="0"/>
              </a:rPr>
              <a:t>Vanishing Point</a:t>
            </a:r>
          </a:p>
        </p:txBody>
      </p:sp>
      <p:sp>
        <p:nvSpPr>
          <p:cNvPr id="38925" name="TextBox 22"/>
          <p:cNvSpPr txBox="1">
            <a:spLocks noChangeArrowheads="1"/>
          </p:cNvSpPr>
          <p:nvPr/>
        </p:nvSpPr>
        <p:spPr bwMode="auto">
          <a:xfrm>
            <a:off x="892362" y="1917794"/>
            <a:ext cx="1981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Vanishing 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6551" y="4826675"/>
            <a:ext cx="800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projections of parallel 3D lines intersect at a vanishing point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projection of parallel 3D planes intersect at a vanishing line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If a set of parallel 3D lines are also parallel to a particular plane, their vanishing point will lie on the vanishing line of the plane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all lines that intersect are parallel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Vanishing point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&lt;-&gt; </a:t>
            </a:r>
            <a:r>
              <a:rPr lang="en-US" dirty="0">
                <a:solidFill>
                  <a:schemeClr val="bg1"/>
                </a:solidFill>
              </a:rPr>
              <a:t>3D direction of a line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Vanishing line &lt;-&gt; 3D orientation of a surface</a:t>
            </a:r>
          </a:p>
        </p:txBody>
      </p:sp>
    </p:spTree>
    <p:extLst>
      <p:ext uri="{BB962C8B-B14F-4D97-AF65-F5344CB8AC3E}">
        <p14:creationId xmlns:p14="http://schemas.microsoft.com/office/powerpoint/2010/main" val="41471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AE7E-221C-7161-8447-D52F1071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3B45B-402B-EA03-D7F9-275435189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98" y="3391282"/>
            <a:ext cx="4651202" cy="2207138"/>
          </a:xfrm>
        </p:spPr>
      </p:pic>
      <p:pic>
        <p:nvPicPr>
          <p:cNvPr id="59394" name="Picture 2">
            <a:extLst>
              <a:ext uri="{FF2B5EF4-FFF2-40B4-BE49-F238E27FC236}">
                <a16:creationId xmlns:a16="http://schemas.microsoft.com/office/drawing/2014/main" id="{682F6C8F-EEE6-0CB3-65E7-7F66835FB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9" y="1523395"/>
            <a:ext cx="4160062" cy="208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2" name="Picture 10" descr="How to Use the Shift Lens Setting in KeyShot">
            <a:extLst>
              <a:ext uri="{FF2B5EF4-FFF2-40B4-BE49-F238E27FC236}">
                <a16:creationId xmlns:a16="http://schemas.microsoft.com/office/drawing/2014/main" id="{A9E70164-B350-8144-CB0E-05CFD2EC6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06" y="3785988"/>
            <a:ext cx="4114800" cy="18598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35781C-A555-5051-5E9D-9F40E28B338F}"/>
              </a:ext>
            </a:extLst>
          </p:cNvPr>
          <p:cNvSpPr txBox="1"/>
          <p:nvPr/>
        </p:nvSpPr>
        <p:spPr>
          <a:xfrm>
            <a:off x="838200" y="5787609"/>
            <a:ext cx="6924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See 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https://www.youtube.com/watch?v=2HfIU5lp-0I&amp;t=1s</a:t>
            </a:r>
            <a:r>
              <a:rPr lang="en-US" dirty="0">
                <a:solidFill>
                  <a:schemeClr val="bg1"/>
                </a:solidFill>
              </a:rPr>
              <a:t> for more explanations</a:t>
            </a:r>
          </a:p>
        </p:txBody>
      </p:sp>
      <p:pic>
        <p:nvPicPr>
          <p:cNvPr id="59404" name="Picture 12">
            <a:extLst>
              <a:ext uri="{FF2B5EF4-FFF2-40B4-BE49-F238E27FC236}">
                <a16:creationId xmlns:a16="http://schemas.microsoft.com/office/drawing/2014/main" id="{F90C84FB-D792-06CC-C1B6-05A4C10BB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648" y="1559369"/>
            <a:ext cx="4479752" cy="149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08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81EF1DFA-B654-C14D-8EEB-F21B758E1B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Vanishing pint: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C521-D6F7-E54F-9506-6A1886045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Camera calibration:</a:t>
            </a:r>
          </a:p>
          <a:p>
            <a:pPr lvl="1">
              <a:defRPr/>
            </a:pPr>
            <a:r>
              <a:rPr lang="en-US" sz="2400" dirty="0"/>
              <a:t>Use the properties of vanishing points to find intrinsic and extrinsic camera parameters</a:t>
            </a:r>
          </a:p>
          <a:p>
            <a:pPr>
              <a:defRPr/>
            </a:pPr>
            <a:r>
              <a:rPr lang="en-US" sz="2800" dirty="0"/>
              <a:t>3D reconstruction:</a:t>
            </a:r>
          </a:p>
          <a:p>
            <a:pPr lvl="1">
              <a:defRPr/>
            </a:pPr>
            <a:r>
              <a:rPr lang="en-US" sz="2400" dirty="0"/>
              <a:t>Man-made structures have two main characteristics: several lines are in parallel and  a number of edges are orthogonal</a:t>
            </a:r>
          </a:p>
          <a:p>
            <a:pPr lvl="1">
              <a:defRPr/>
            </a:pPr>
            <a:r>
              <a:rPr lang="en-US" sz="2400" dirty="0"/>
              <a:t>Using sets of parallel lines, the orientation of the plane can be estimated using vanishing points</a:t>
            </a:r>
          </a:p>
          <a:p>
            <a:pPr>
              <a:defRPr/>
            </a:pPr>
            <a:r>
              <a:rPr lang="en-US" sz="2800" dirty="0"/>
              <a:t>Robot navigation</a:t>
            </a:r>
          </a:p>
          <a:p>
            <a:pPr marL="457200" lvl="1" indent="0">
              <a:buFontTx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666750" y="0"/>
            <a:ext cx="7886700" cy="1325563"/>
          </a:xfrm>
        </p:spPr>
        <p:txBody>
          <a:bodyPr/>
          <a:lstStyle/>
          <a:p>
            <a:r>
              <a:rPr lang="en-US" dirty="0"/>
              <a:t>Vanishing points and lines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143000"/>
            <a:ext cx="6934200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Box 4"/>
          <p:cNvSpPr txBox="1">
            <a:spLocks noChangeArrowheads="1"/>
          </p:cNvSpPr>
          <p:nvPr/>
        </p:nvSpPr>
        <p:spPr bwMode="auto">
          <a:xfrm>
            <a:off x="0" y="6581775"/>
            <a:ext cx="2256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Photo from online Tate collection</a:t>
            </a:r>
          </a:p>
        </p:txBody>
      </p:sp>
    </p:spTree>
    <p:extLst>
      <p:ext uri="{BB962C8B-B14F-4D97-AF65-F5344CB8AC3E}">
        <p14:creationId xmlns:p14="http://schemas.microsoft.com/office/powerpoint/2010/main" val="313953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650875" y="0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Note on estimating vanishing points</a:t>
            </a:r>
          </a:p>
        </p:txBody>
      </p:sp>
      <p:grpSp>
        <p:nvGrpSpPr>
          <p:cNvPr id="2" name="Group 29"/>
          <p:cNvGrpSpPr>
            <a:grpSpLocks noChangeAspect="1"/>
          </p:cNvGrpSpPr>
          <p:nvPr/>
        </p:nvGrpSpPr>
        <p:grpSpPr bwMode="auto">
          <a:xfrm>
            <a:off x="1905000" y="1143000"/>
            <a:ext cx="5486400" cy="4075113"/>
            <a:chOff x="1143000" y="1143000"/>
            <a:chExt cx="7239000" cy="5376863"/>
          </a:xfrm>
        </p:grpSpPr>
        <p:pic>
          <p:nvPicPr>
            <p:cNvPr id="4096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0" y="1143000"/>
              <a:ext cx="6934200" cy="537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3734043" y="1980844"/>
              <a:ext cx="4647957" cy="37346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2970565" y="1676070"/>
              <a:ext cx="5106658" cy="419133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2209161" y="4724782"/>
              <a:ext cx="5867025" cy="11436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0800000" flipV="1">
              <a:off x="2896196" y="4037750"/>
              <a:ext cx="5257491" cy="1600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838200" y="5334000"/>
            <a:ext cx="6518131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multiple lines for better accuracy</a:t>
            </a:r>
          </a:p>
          <a:p>
            <a:r>
              <a:rPr lang="en-US" dirty="0">
                <a:solidFill>
                  <a:schemeClr val="bg1"/>
                </a:solidFill>
              </a:rPr>
              <a:t>	… but lines will not intersect at exactly the same point in practice</a:t>
            </a:r>
          </a:p>
          <a:p>
            <a:r>
              <a:rPr lang="en-US" dirty="0">
                <a:solidFill>
                  <a:schemeClr val="bg1"/>
                </a:solidFill>
              </a:rPr>
              <a:t>One solution: take mean of intersecting pairs</a:t>
            </a:r>
          </a:p>
          <a:p>
            <a:r>
              <a:rPr lang="en-US" dirty="0">
                <a:solidFill>
                  <a:schemeClr val="bg1"/>
                </a:solidFill>
              </a:rPr>
              <a:t>	… bad idea!</a:t>
            </a:r>
          </a:p>
          <a:p>
            <a:r>
              <a:rPr lang="en-US" dirty="0">
                <a:solidFill>
                  <a:schemeClr val="bg1"/>
                </a:solidFill>
              </a:rPr>
              <a:t>Instead, minimize angular differences</a:t>
            </a:r>
          </a:p>
        </p:txBody>
      </p:sp>
    </p:spTree>
    <p:extLst>
      <p:ext uri="{BB962C8B-B14F-4D97-AF65-F5344CB8AC3E}">
        <p14:creationId xmlns:p14="http://schemas.microsoft.com/office/powerpoint/2010/main" val="1105199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Vanishing points and lines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/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-28575" y="1676400"/>
            <a:ext cx="9213850" cy="4635500"/>
            <a:chOff x="-28575" y="1676400"/>
            <a:chExt cx="9213850" cy="4635500"/>
          </a:xfrm>
        </p:grpSpPr>
        <p:graphicFrame>
          <p:nvGraphicFramePr>
            <p:cNvPr id="1026" name="Object 5"/>
            <p:cNvGraphicFramePr>
              <a:graphicFrameLocks noChangeAspect="1"/>
            </p:cNvGraphicFramePr>
            <p:nvPr/>
          </p:nvGraphicFramePr>
          <p:xfrm>
            <a:off x="1743075" y="2590800"/>
            <a:ext cx="4962525" cy="3721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3" imgW="9752381" imgH="7314286" progId="">
                    <p:embed/>
                  </p:oleObj>
                </mc:Choice>
                <mc:Fallback>
                  <p:oleObj name="Photo Editor Photo" r:id="rId3" imgW="9752381" imgH="7314286" progId="">
                    <p:embed/>
                    <p:pic>
                      <p:nvPicPr>
                        <p:cNvPr id="102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3075" y="2590800"/>
                          <a:ext cx="4962525" cy="3721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Line 3"/>
            <p:cNvSpPr>
              <a:spLocks noChangeShapeType="1"/>
            </p:cNvSpPr>
            <p:nvPr/>
          </p:nvSpPr>
          <p:spPr bwMode="auto">
            <a:xfrm flipH="1">
              <a:off x="76200" y="3200400"/>
              <a:ext cx="5029200" cy="12954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H="1" flipV="1">
              <a:off x="76200" y="4495800"/>
              <a:ext cx="3962400" cy="990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H="1">
              <a:off x="76200" y="4114800"/>
              <a:ext cx="4038600" cy="3810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76200" y="4495800"/>
              <a:ext cx="4419600" cy="3048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76200" y="4267200"/>
              <a:ext cx="4419600" cy="22860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4800600" y="46482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4800600" y="3581400"/>
              <a:ext cx="4267200" cy="685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4800600" y="4343400"/>
              <a:ext cx="4267200" cy="762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V="1">
              <a:off x="4800600" y="4572000"/>
              <a:ext cx="4267200" cy="5334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4800600" y="4038600"/>
              <a:ext cx="4267200" cy="304800"/>
            </a:xfrm>
            <a:prstGeom prst="line">
              <a:avLst/>
            </a:prstGeom>
            <a:noFill/>
            <a:ln w="28575">
              <a:solidFill>
                <a:srgbClr val="CC99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" name="Group 13"/>
            <p:cNvGrpSpPr>
              <a:grpSpLocks/>
            </p:cNvGrpSpPr>
            <p:nvPr/>
          </p:nvGrpSpPr>
          <p:grpSpPr bwMode="auto">
            <a:xfrm>
              <a:off x="7058025" y="4953000"/>
              <a:ext cx="1857375" cy="1279525"/>
              <a:chOff x="4446" y="3120"/>
              <a:chExt cx="1170" cy="806"/>
            </a:xfrm>
          </p:grpSpPr>
          <p:sp>
            <p:nvSpPr>
              <p:cNvPr id="1059" name="Text Box 14"/>
              <p:cNvSpPr txBox="1">
                <a:spLocks noChangeArrowheads="1"/>
              </p:cNvSpPr>
              <p:nvPr/>
            </p:nvSpPr>
            <p:spPr bwMode="auto">
              <a:xfrm>
                <a:off x="4446" y="3408"/>
                <a:ext cx="1066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1060" name="Line 15"/>
              <p:cNvSpPr>
                <a:spLocks noChangeShapeType="1"/>
              </p:cNvSpPr>
              <p:nvPr/>
            </p:nvSpPr>
            <p:spPr bwMode="auto">
              <a:xfrm flipV="1">
                <a:off x="4848" y="3120"/>
                <a:ext cx="768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0" y="4495800"/>
              <a:ext cx="9144000" cy="0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0" y="2743200"/>
              <a:ext cx="1828800" cy="1600200"/>
              <a:chOff x="0" y="1728"/>
              <a:chExt cx="1152" cy="1008"/>
            </a:xfrm>
          </p:grpSpPr>
          <p:sp>
            <p:nvSpPr>
              <p:cNvPr id="1057" name="Text Box 18"/>
              <p:cNvSpPr txBox="1">
                <a:spLocks noChangeArrowheads="1"/>
              </p:cNvSpPr>
              <p:nvPr/>
            </p:nvSpPr>
            <p:spPr bwMode="auto">
              <a:xfrm>
                <a:off x="0" y="1728"/>
                <a:ext cx="1152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hlink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b="1">
                    <a:solidFill>
                      <a:srgbClr val="333399"/>
                    </a:solidFill>
                    <a:latin typeface="Tahoma" pitchFamily="34" charset="0"/>
                  </a:rPr>
                  <a:t> </a:t>
                </a:r>
                <a:r>
                  <a:rPr lang="en-US" b="1">
                    <a:solidFill>
                      <a:schemeClr val="hlink"/>
                    </a:solidFill>
                    <a:latin typeface="Tahoma" pitchFamily="34" charset="0"/>
                  </a:rPr>
                  <a:t>line</a:t>
                </a:r>
              </a:p>
            </p:txBody>
          </p:sp>
          <p:sp>
            <p:nvSpPr>
              <p:cNvPr id="1058" name="Line 19"/>
              <p:cNvSpPr>
                <a:spLocks noChangeShapeType="1"/>
              </p:cNvSpPr>
              <p:nvPr/>
            </p:nvSpPr>
            <p:spPr bwMode="auto">
              <a:xfrm>
                <a:off x="528" y="2208"/>
                <a:ext cx="192" cy="528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4" name="Group 20"/>
            <p:cNvGrpSpPr>
              <a:grpSpLocks/>
            </p:cNvGrpSpPr>
            <p:nvPr/>
          </p:nvGrpSpPr>
          <p:grpSpPr bwMode="auto">
            <a:xfrm>
              <a:off x="-28575" y="4451350"/>
              <a:ext cx="1692275" cy="1644650"/>
              <a:chOff x="-18" y="2804"/>
              <a:chExt cx="1066" cy="1036"/>
            </a:xfrm>
          </p:grpSpPr>
          <p:sp>
            <p:nvSpPr>
              <p:cNvPr id="1054" name="Oval 21"/>
              <p:cNvSpPr>
                <a:spLocks noChangeAspect="1" noChangeArrowheads="1"/>
              </p:cNvSpPr>
              <p:nvPr/>
            </p:nvSpPr>
            <p:spPr bwMode="auto">
              <a:xfrm>
                <a:off x="28" y="2804"/>
                <a:ext cx="63" cy="63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99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5" name="Text Box 22"/>
              <p:cNvSpPr txBox="1">
                <a:spLocks noChangeArrowheads="1"/>
              </p:cNvSpPr>
              <p:nvPr/>
            </p:nvSpPr>
            <p:spPr bwMode="auto">
              <a:xfrm>
                <a:off x="-18" y="3322"/>
                <a:ext cx="1066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FF6600"/>
                    </a:solidFill>
                    <a:latin typeface="Tahoma" pitchFamily="34" charset="0"/>
                  </a:rPr>
                  <a:t>Vanishing</a:t>
                </a:r>
              </a:p>
              <a:p>
                <a:pPr algn="ctr"/>
                <a:r>
                  <a:rPr lang="en-US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</p:txBody>
          </p:sp>
          <p:sp>
            <p:nvSpPr>
              <p:cNvPr id="1056" name="Line 23"/>
              <p:cNvSpPr>
                <a:spLocks noChangeShapeType="1"/>
              </p:cNvSpPr>
              <p:nvPr/>
            </p:nvSpPr>
            <p:spPr bwMode="auto">
              <a:xfrm flipH="1" flipV="1">
                <a:off x="96" y="2928"/>
                <a:ext cx="240" cy="43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38400" y="1981200"/>
              <a:ext cx="0" cy="3124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 flipV="1">
              <a:off x="2805113" y="1981200"/>
              <a:ext cx="0" cy="3200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V="1">
              <a:off x="3325813" y="1981200"/>
              <a:ext cx="0" cy="33528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 flipV="1">
              <a:off x="4114800" y="1981200"/>
              <a:ext cx="0" cy="35052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flipV="1">
              <a:off x="4724400" y="1981200"/>
              <a:ext cx="0" cy="34290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 flipV="1">
              <a:off x="5943600" y="1981200"/>
              <a:ext cx="0" cy="32766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V="1">
              <a:off x="5181600" y="1981200"/>
              <a:ext cx="0" cy="20574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5" name="Group 31"/>
            <p:cNvGrpSpPr>
              <a:grpSpLocks/>
            </p:cNvGrpSpPr>
            <p:nvPr/>
          </p:nvGrpSpPr>
          <p:grpSpPr bwMode="auto">
            <a:xfrm>
              <a:off x="6172200" y="1676400"/>
              <a:ext cx="3013075" cy="1187450"/>
              <a:chOff x="4011" y="1248"/>
              <a:chExt cx="1898" cy="748"/>
            </a:xfrm>
          </p:grpSpPr>
          <p:sp>
            <p:nvSpPr>
              <p:cNvPr id="1052" name="Text Box 32"/>
              <p:cNvSpPr txBox="1">
                <a:spLocks noChangeArrowheads="1"/>
              </p:cNvSpPr>
              <p:nvPr/>
            </p:nvSpPr>
            <p:spPr bwMode="auto">
              <a:xfrm>
                <a:off x="4011" y="1248"/>
                <a:ext cx="1898" cy="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>
                    <a:solidFill>
                      <a:srgbClr val="FF6600"/>
                    </a:solidFill>
                    <a:latin typeface="Tahoma" pitchFamily="34" charset="0"/>
                  </a:rPr>
                  <a:t> Vertical vanishing</a:t>
                </a:r>
              </a:p>
              <a:p>
                <a:pPr algn="ctr"/>
                <a:r>
                  <a:rPr lang="en-US" b="1">
                    <a:solidFill>
                      <a:srgbClr val="FF6600"/>
                    </a:solidFill>
                    <a:latin typeface="Tahoma" pitchFamily="34" charset="0"/>
                  </a:rPr>
                  <a:t> point</a:t>
                </a:r>
              </a:p>
              <a:p>
                <a:pPr algn="ctr"/>
                <a:r>
                  <a:rPr lang="en-US" b="1">
                    <a:solidFill>
                      <a:srgbClr val="FF6600"/>
                    </a:solidFill>
                    <a:latin typeface="Tahoma" pitchFamily="34" charset="0"/>
                  </a:rPr>
                  <a:t>(at infinity)</a:t>
                </a:r>
              </a:p>
            </p:txBody>
          </p:sp>
          <p:sp>
            <p:nvSpPr>
              <p:cNvPr id="1053" name="Line 33"/>
              <p:cNvSpPr>
                <a:spLocks noChangeShapeType="1"/>
              </p:cNvSpPr>
              <p:nvPr/>
            </p:nvSpPr>
            <p:spPr bwMode="auto">
              <a:xfrm flipH="1" flipV="1">
                <a:off x="4080" y="1248"/>
                <a:ext cx="0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1051" name="TextBox 36"/>
          <p:cNvSpPr txBox="1">
            <a:spLocks noChangeArrowheads="1"/>
          </p:cNvSpPr>
          <p:nvPr/>
        </p:nvSpPr>
        <p:spPr bwMode="auto">
          <a:xfrm>
            <a:off x="0" y="6629400"/>
            <a:ext cx="26084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Slide from </a:t>
            </a:r>
            <a:r>
              <a:rPr lang="en-US" sz="1200" dirty="0" err="1">
                <a:solidFill>
                  <a:schemeClr val="bg1"/>
                </a:solidFill>
              </a:rPr>
              <a:t>Efros</a:t>
            </a:r>
            <a:r>
              <a:rPr lang="en-US" sz="1200" dirty="0">
                <a:solidFill>
                  <a:schemeClr val="bg1"/>
                </a:solidFill>
              </a:rPr>
              <a:t>, Photo from </a:t>
            </a:r>
            <a:r>
              <a:rPr lang="en-US" sz="1200" dirty="0" err="1">
                <a:solidFill>
                  <a:schemeClr val="bg1"/>
                </a:solidFill>
              </a:rPr>
              <a:t>Criminisi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33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8630-5A4B-7C59-CD54-D47E15613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navigation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485E0CD-04ED-E068-1C62-CABBF766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34" y="1345565"/>
            <a:ext cx="3601567" cy="49284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F51B10-43C2-689C-8805-A8C506532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21026"/>
            <a:ext cx="330544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851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8B50-BAEA-951C-1B76-2FBE05B1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Orthogonal vanishing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4879D-7773-6BA0-6273-02F24DAAD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effectLst/>
                <a:latin typeface="Helvetica" pitchFamily="2" charset="0"/>
              </a:rPr>
              <a:t>Once sets of mutually orthogonal vanishing points are detected, it is possible to search for 3D rectangular structures in the image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6E6FE-2F0A-5B9D-E445-17E2086D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342567"/>
            <a:ext cx="4724400" cy="39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5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>
            <a:extLst>
              <a:ext uri="{FF2B5EF4-FFF2-40B4-BE49-F238E27FC236}">
                <a16:creationId xmlns:a16="http://schemas.microsoft.com/office/drawing/2014/main" id="{8134476B-C2C1-B445-8A71-1DF7EF582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85578"/>
            <a:ext cx="6705600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2" name="Object 4">
            <a:extLst>
              <a:ext uri="{FF2B5EF4-FFF2-40B4-BE49-F238E27FC236}">
                <a16:creationId xmlns:a16="http://schemas.microsoft.com/office/drawing/2014/main" id="{E4F12267-B036-114C-8D7C-9ED35B40D4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0" y="4267200"/>
          <a:ext cx="30480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60600" imgH="2057400" progId="Equation.3">
                  <p:embed/>
                </p:oleObj>
              </mc:Choice>
              <mc:Fallback>
                <p:oleObj name="Equation" r:id="rId4" imgW="2260600" imgH="2057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67200"/>
                        <a:ext cx="3048000" cy="25146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Text Box 5">
            <a:extLst>
              <a:ext uri="{FF2B5EF4-FFF2-40B4-BE49-F238E27FC236}">
                <a16:creationId xmlns:a16="http://schemas.microsoft.com/office/drawing/2014/main" id="{ECA935A8-05E1-9042-AEB2-B94F72DCC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876800"/>
            <a:ext cx="182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  <a:latin typeface="Times New Roman" panose="02020603050405020304" pitchFamily="18" charset="0"/>
              </a:rPr>
              <a:t>NOTE:</a:t>
            </a:r>
            <a:r>
              <a:rPr lang="en-US" altLang="en-US" sz="240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i="1">
                <a:latin typeface="Times New Roman" panose="02020603050405020304" pitchFamily="18" charset="0"/>
              </a:rPr>
              <a:t>z</a:t>
            </a:r>
            <a:r>
              <a:rPr lang="en-US" altLang="en-US" sz="2400">
                <a:latin typeface="Times New Roman" panose="02020603050405020304" pitchFamily="18" charset="0"/>
              </a:rPr>
              <a:t> is always negative</a:t>
            </a:r>
          </a:p>
        </p:txBody>
      </p:sp>
      <p:sp>
        <p:nvSpPr>
          <p:cNvPr id="20484" name="Text Box 5">
            <a:extLst>
              <a:ext uri="{FF2B5EF4-FFF2-40B4-BE49-F238E27FC236}">
                <a16:creationId xmlns:a16="http://schemas.microsoft.com/office/drawing/2014/main" id="{1E5EC7B4-AF3B-9940-A94E-E1438F375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43400"/>
            <a:ext cx="3276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 i="1" dirty="0">
                <a:latin typeface="Times New Roman" panose="02020603050405020304" pitchFamily="18" charset="0"/>
              </a:rPr>
              <a:t> C’ </a:t>
            </a:r>
            <a:r>
              <a:rPr lang="en-US" altLang="en-US" sz="2400" dirty="0">
                <a:latin typeface="Times New Roman" panose="02020603050405020304" pitchFamily="18" charset="0"/>
              </a:rPr>
              <a:t>:image center</a:t>
            </a:r>
          </a:p>
          <a:p>
            <a:pPr>
              <a:spcBef>
                <a:spcPct val="0"/>
              </a:spcBef>
            </a:pPr>
            <a:r>
              <a:rPr lang="en-US" altLang="en-US" sz="2400" i="1" dirty="0">
                <a:latin typeface="Times New Roman" panose="02020603050405020304" pitchFamily="18" charset="0"/>
              </a:rPr>
              <a:t> OC’</a:t>
            </a:r>
            <a:r>
              <a:rPr lang="en-US" altLang="ja-JP" sz="2400" dirty="0">
                <a:latin typeface="Times New Roman" panose="02020603050405020304" pitchFamily="18" charset="0"/>
              </a:rPr>
              <a:t> : optical axis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l-GR" altLang="en-US" sz="2400" dirty="0">
                <a:latin typeface="Times New Roman" panose="02020603050405020304" pitchFamily="18" charset="0"/>
              </a:rPr>
              <a:t>π</a:t>
            </a:r>
            <a:r>
              <a:rPr lang="en-US" altLang="en-US" sz="2400" dirty="0">
                <a:latin typeface="Times New Roman" panose="02020603050405020304" pitchFamily="18" charset="0"/>
              </a:rPr>
              <a:t>’ : image plane is at a positive distance </a:t>
            </a:r>
            <a:r>
              <a:rPr lang="en-US" altLang="en-US" sz="2400" i="1" dirty="0">
                <a:latin typeface="Times New Roman" panose="02020603050405020304" pitchFamily="18" charset="0"/>
              </a:rPr>
              <a:t>f’ </a:t>
            </a:r>
            <a:r>
              <a:rPr lang="en-US" altLang="en-US" sz="2400" dirty="0">
                <a:latin typeface="Times New Roman" panose="02020603050405020304" pitchFamily="18" charset="0"/>
              </a:rPr>
              <a:t>from the pinhole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latin typeface="Times New Roman" panose="02020603050405020304" pitchFamily="18" charset="0"/>
              </a:rPr>
              <a:t> OP’= </a:t>
            </a:r>
            <a:r>
              <a:rPr lang="el-GR" altLang="en-US" sz="2400" dirty="0">
                <a:latin typeface="Times New Roman" panose="02020603050405020304" pitchFamily="18" charset="0"/>
              </a:rPr>
              <a:t>λ</a:t>
            </a:r>
            <a:r>
              <a:rPr lang="en-US" altLang="en-US" sz="2400" dirty="0">
                <a:latin typeface="Times New Roman" panose="02020603050405020304" pitchFamily="18" charset="0"/>
              </a:rPr>
              <a:t> OP and z’=f’</a:t>
            </a:r>
          </a:p>
        </p:txBody>
      </p:sp>
      <p:sp>
        <p:nvSpPr>
          <p:cNvPr id="20485" name="Title 1">
            <a:extLst>
              <a:ext uri="{FF2B5EF4-FFF2-40B4-BE49-F238E27FC236}">
                <a16:creationId xmlns:a16="http://schemas.microsoft.com/office/drawing/2014/main" id="{6E590932-4CE3-B94C-8D02-5E9814343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Pinhole perspective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A03C1-58A1-8552-0EF0-3EC043AF5703}"/>
              </a:ext>
            </a:extLst>
          </p:cNvPr>
          <p:cNvSpPr txBox="1"/>
          <p:nvPr/>
        </p:nvSpPr>
        <p:spPr>
          <a:xfrm>
            <a:off x="7696200" y="1831997"/>
            <a:ext cx="13227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P:(x, y, z)</a:t>
            </a:r>
          </a:p>
          <a:p>
            <a:r>
              <a:rPr lang="en-US" dirty="0">
                <a:solidFill>
                  <a:schemeClr val="bg1"/>
                </a:solidFill>
              </a:rPr>
              <a:t>P’: (x’, y’, z’)</a:t>
            </a:r>
          </a:p>
          <a:p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axis -&gt; x</a:t>
            </a:r>
          </a:p>
          <a:p>
            <a:r>
              <a:rPr lang="en-US" dirty="0">
                <a:solidFill>
                  <a:schemeClr val="bg1"/>
                </a:solidFill>
              </a:rPr>
              <a:t>j axis -&gt; y</a:t>
            </a:r>
          </a:p>
          <a:p>
            <a:r>
              <a:rPr lang="en-US" dirty="0">
                <a:solidFill>
                  <a:schemeClr val="bg1"/>
                </a:solidFill>
              </a:rPr>
              <a:t>z axis -&gt; z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3">
            <a:extLst>
              <a:ext uri="{FF2B5EF4-FFF2-40B4-BE49-F238E27FC236}">
                <a16:creationId xmlns:a16="http://schemas.microsoft.com/office/drawing/2014/main" id="{CD66C139-BF4E-A24C-8482-BBE9DE42B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54102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30" name="Object 4">
            <a:extLst>
              <a:ext uri="{FF2B5EF4-FFF2-40B4-BE49-F238E27FC236}">
                <a16:creationId xmlns:a16="http://schemas.microsoft.com/office/drawing/2014/main" id="{6A22458C-2D8D-C845-9A76-077FB6E939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7950" y="4343400"/>
          <a:ext cx="35814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25700" imgH="596900" progId="Equation.3">
                  <p:embed/>
                </p:oleObj>
              </mc:Choice>
              <mc:Fallback>
                <p:oleObj name="Equation" r:id="rId4" imgW="2425700" imgH="596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4343400"/>
                        <a:ext cx="358140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Text Box 5">
            <a:extLst>
              <a:ext uri="{FF2B5EF4-FFF2-40B4-BE49-F238E27FC236}">
                <a16:creationId xmlns:a16="http://schemas.microsoft.com/office/drawing/2014/main" id="{DD94E60D-03A6-B948-978B-7AA303BDF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075" y="4537075"/>
            <a:ext cx="2676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is the magnification</a:t>
            </a:r>
          </a:p>
        </p:txBody>
      </p:sp>
      <p:sp>
        <p:nvSpPr>
          <p:cNvPr id="22532" name="Text Box 6">
            <a:extLst>
              <a:ext uri="{FF2B5EF4-FFF2-40B4-BE49-F238E27FC236}">
                <a16:creationId xmlns:a16="http://schemas.microsoft.com/office/drawing/2014/main" id="{4083F9E8-0D74-DD40-BD31-92DCA37DA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86400"/>
            <a:ext cx="87106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When the scene relief (depth) is small compared its distance from the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camera, </a:t>
            </a:r>
            <a:r>
              <a:rPr lang="en-US" altLang="en-US" sz="2400" i="1" dirty="0">
                <a:latin typeface="Times New Roman" panose="02020603050405020304" pitchFamily="18" charset="0"/>
              </a:rPr>
              <a:t>m</a:t>
            </a:r>
            <a:r>
              <a:rPr lang="en-US" altLang="en-US" sz="2400" dirty="0">
                <a:latin typeface="Times New Roman" panose="02020603050405020304" pitchFamily="18" charset="0"/>
              </a:rPr>
              <a:t> can be taken constant </a:t>
            </a:r>
            <a:r>
              <a:rPr lang="en-US" altLang="en-US" sz="2400" dirty="0">
                <a:latin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altLang="en-US" sz="2400" dirty="0">
                <a:latin typeface="Times New Roman" panose="02020603050405020304" pitchFamily="18" charset="0"/>
              </a:rPr>
              <a:t>weak perspective projection</a:t>
            </a:r>
          </a:p>
        </p:txBody>
      </p:sp>
      <p:sp>
        <p:nvSpPr>
          <p:cNvPr id="22533" name="Rectangle 7">
            <a:extLst>
              <a:ext uri="{FF2B5EF4-FFF2-40B4-BE49-F238E27FC236}">
                <a16:creationId xmlns:a16="http://schemas.microsoft.com/office/drawing/2014/main" id="{C8D4A7FF-3201-0B44-9D59-0AB88FDD7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4191000"/>
            <a:ext cx="1447800" cy="1143000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4" name="TextBox 7">
            <a:extLst>
              <a:ext uri="{FF2B5EF4-FFF2-40B4-BE49-F238E27FC236}">
                <a16:creationId xmlns:a16="http://schemas.microsoft.com/office/drawing/2014/main" id="{88F6FEB0-81A7-7846-8C6E-B8A13DF2D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3632200"/>
            <a:ext cx="1644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frontal-parallel plane </a:t>
            </a:r>
            <a:endParaRPr lang="en-US" altLang="en-US" sz="12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l-GR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π</a:t>
            </a:r>
            <a:r>
              <a:rPr lang="en-US" altLang="en-US" sz="1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0 </a:t>
            </a:r>
            <a:r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defined by z=z</a:t>
            </a:r>
            <a:r>
              <a:rPr lang="en-US" altLang="en-US" sz="1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2535" name="Title 1">
            <a:extLst>
              <a:ext uri="{FF2B5EF4-FFF2-40B4-BE49-F238E27FC236}">
                <a16:creationId xmlns:a16="http://schemas.microsoft.com/office/drawing/2014/main" id="{C4B962D2-6E92-6D4D-A00B-469693902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Weak perspective projection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>
            <a:extLst>
              <a:ext uri="{FF2B5EF4-FFF2-40B4-BE49-F238E27FC236}">
                <a16:creationId xmlns:a16="http://schemas.microsoft.com/office/drawing/2014/main" id="{9D23D092-D752-6347-A530-7CB60D0A6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Cameras</a:t>
            </a:r>
          </a:p>
        </p:txBody>
      </p:sp>
      <p:sp>
        <p:nvSpPr>
          <p:cNvPr id="5122" name="Content Placeholder 2">
            <a:extLst>
              <a:ext uri="{FF2B5EF4-FFF2-40B4-BE49-F238E27FC236}">
                <a16:creationId xmlns:a16="http://schemas.microsoft.com/office/drawing/2014/main" id="{6707CA6F-6171-9A48-9A34-18BCEE5DA1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Camera models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Pinhole perspective projection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Weak perspective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Affine Projection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Camera with lenses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Sensing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Human eye</a:t>
            </a:r>
          </a:p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Reading: S Chapter 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>
            <a:extLst>
              <a:ext uri="{FF2B5EF4-FFF2-40B4-BE49-F238E27FC236}">
                <a16:creationId xmlns:a16="http://schemas.microsoft.com/office/drawing/2014/main" id="{21F3DB2B-4E16-9C4B-9FAC-5F7D054DF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28800"/>
            <a:ext cx="5715000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578" name="Object 4">
            <a:extLst>
              <a:ext uri="{FF2B5EF4-FFF2-40B4-BE49-F238E27FC236}">
                <a16:creationId xmlns:a16="http://schemas.microsoft.com/office/drawing/2014/main" id="{D145EF0F-F4A4-764E-A830-8A43390031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5149850"/>
          <a:ext cx="11938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596900" progId="Equation.3">
                  <p:embed/>
                </p:oleObj>
              </mc:Choice>
              <mc:Fallback>
                <p:oleObj name="Equation" r:id="rId4" imgW="800100" imgH="596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149850"/>
                        <a:ext cx="1193800" cy="89535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Text Box 5">
            <a:extLst>
              <a:ext uri="{FF2B5EF4-FFF2-40B4-BE49-F238E27FC236}">
                <a16:creationId xmlns:a16="http://schemas.microsoft.com/office/drawing/2014/main" id="{3393DAE1-F487-3842-B367-8E21E7CBA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903788"/>
            <a:ext cx="55626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When the camera is at a (roughly constant) distance from the scene, take </a:t>
            </a:r>
            <a:r>
              <a:rPr lang="en-US" altLang="en-US" sz="2400" i="1">
                <a:latin typeface="Times New Roman" panose="02020603050405020304" pitchFamily="18" charset="0"/>
              </a:rPr>
              <a:t>m</a:t>
            </a:r>
            <a:r>
              <a:rPr lang="en-US" altLang="en-US" sz="2400">
                <a:latin typeface="Times New Roman" panose="02020603050405020304" pitchFamily="18" charset="0"/>
              </a:rPr>
              <a:t>=-1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sym typeface="Wingdings" pitchFamily="2" charset="2"/>
              </a:rPr>
              <a:t> orthographic projection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0" name="Title 1">
            <a:extLst>
              <a:ext uri="{FF2B5EF4-FFF2-40B4-BE49-F238E27FC236}">
                <a16:creationId xmlns:a16="http://schemas.microsoft.com/office/drawing/2014/main" id="{BBFF6B9A-6E07-AD44-935F-4C446CA8C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Orthographic projection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 descr="pinholeints.tiff                                               0001A78FPowerbook HD                   985CFB00:">
            <a:extLst>
              <a:ext uri="{FF2B5EF4-FFF2-40B4-BE49-F238E27FC236}">
                <a16:creationId xmlns:a16="http://schemas.microsoft.com/office/drawing/2014/main" id="{1FB4CC3A-CCA3-FA45-AACF-DDF8A9523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38" y="1600200"/>
            <a:ext cx="429696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ext Box 4">
            <a:extLst>
              <a:ext uri="{FF2B5EF4-FFF2-40B4-BE49-F238E27FC236}">
                <a16:creationId xmlns:a16="http://schemas.microsoft.com/office/drawing/2014/main" id="{3ACDAF01-ED83-A248-AEB5-F89651C2F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84109"/>
            <a:ext cx="31242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Pinhole too big: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many directions are averaged, blurring the image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Pinhole too small: diffraction effects blur the image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Generally, pinhole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cameras are </a:t>
            </a:r>
            <a:r>
              <a:rPr lang="en-US" altLang="en-US" sz="2000" i="1" dirty="0">
                <a:latin typeface="Times New Roman" panose="02020603050405020304" pitchFamily="18" charset="0"/>
              </a:rPr>
              <a:t>dark</a:t>
            </a:r>
            <a:r>
              <a:rPr lang="en-US" altLang="en-US" sz="2000" dirty="0">
                <a:latin typeface="Times New Roman" panose="02020603050405020304" pitchFamily="18" charset="0"/>
              </a:rPr>
              <a:t>, because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a very small set of rays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from a particular point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</a:rPr>
              <a:t>hits the screen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7F478-6DED-2AF4-EB9A-CEC15FDF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pinhole camera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8">
            <a:extLst>
              <a:ext uri="{FF2B5EF4-FFF2-40B4-BE49-F238E27FC236}">
                <a16:creationId xmlns:a16="http://schemas.microsoft.com/office/drawing/2014/main" id="{7F6C598B-162F-7A44-AD75-55D49256A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388620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4">
            <a:extLst>
              <a:ext uri="{FF2B5EF4-FFF2-40B4-BE49-F238E27FC236}">
                <a16:creationId xmlns:a16="http://schemas.microsoft.com/office/drawing/2014/main" id="{B5F12367-A9EB-F047-AE5B-03B1A406E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343400"/>
            <a:ext cx="287337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5">
            <a:extLst>
              <a:ext uri="{FF2B5EF4-FFF2-40B4-BE49-F238E27FC236}">
                <a16:creationId xmlns:a16="http://schemas.microsoft.com/office/drawing/2014/main" id="{25BBAA6F-428C-9F41-98BF-01C20D8D8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99" y="4419600"/>
            <a:ext cx="363537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Snell’s law (aka Descartes’ law)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400" dirty="0">
                <a:latin typeface="Times New Roman" panose="02020603050405020304" pitchFamily="18" charset="0"/>
              </a:rPr>
              <a:t> sin</a:t>
            </a:r>
            <a:r>
              <a:rPr lang="en-US" altLang="en-US" sz="2400" baseline="-25000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Symbol" pitchFamily="2" charset="2"/>
              </a:rPr>
              <a:t>a</a:t>
            </a:r>
            <a:r>
              <a:rPr lang="en-US" altLang="en-US" sz="2400" baseline="-25000" dirty="0">
                <a:latin typeface="Times New Roman" panose="02020603050405020304" pitchFamily="18" charset="0"/>
              </a:rPr>
              <a:t>1 </a:t>
            </a:r>
            <a:r>
              <a:rPr lang="en-US" altLang="en-US" sz="2400" dirty="0">
                <a:latin typeface="Times New Roman" panose="02020603050405020304" pitchFamily="18" charset="0"/>
              </a:rPr>
              <a:t>= n</a:t>
            </a:r>
            <a:r>
              <a:rPr lang="en-US" altLang="en-US" sz="2400" baseline="-25000" dirty="0">
                <a:latin typeface="Times New Roman" panose="02020603050405020304" pitchFamily="18" charset="0"/>
              </a:rPr>
              <a:t>2</a:t>
            </a:r>
            <a:r>
              <a:rPr lang="en-US" altLang="en-US" sz="2400" dirty="0">
                <a:latin typeface="Times New Roman" panose="02020603050405020304" pitchFamily="18" charset="0"/>
              </a:rPr>
              <a:t> sin </a:t>
            </a:r>
            <a:r>
              <a:rPr lang="en-US" altLang="en-US" sz="2400" dirty="0">
                <a:latin typeface="Symbol" pitchFamily="2" charset="2"/>
              </a:rPr>
              <a:t>a</a:t>
            </a:r>
            <a:r>
              <a:rPr lang="en-US" altLang="en-US" sz="2400" baseline="-25000" dirty="0">
                <a:latin typeface="Times New Roman" panose="02020603050405020304" pitchFamily="18" charset="0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400" dirty="0">
                <a:latin typeface="Times New Roman" panose="02020603050405020304" pitchFamily="18" charset="0"/>
              </a:rPr>
              <a:t>: incident index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 dirty="0">
                <a:latin typeface="Times New Roman" panose="02020603050405020304" pitchFamily="18" charset="0"/>
              </a:rPr>
              <a:t>2</a:t>
            </a:r>
            <a:r>
              <a:rPr lang="en-US" altLang="en-US" sz="2400" dirty="0">
                <a:latin typeface="Times New Roman" panose="02020603050405020304" pitchFamily="18" charset="0"/>
              </a:rPr>
              <a:t>: refracted index</a:t>
            </a:r>
          </a:p>
        </p:txBody>
      </p:sp>
      <p:sp>
        <p:nvSpPr>
          <p:cNvPr id="28676" name="Text Box 6">
            <a:extLst>
              <a:ext uri="{FF2B5EF4-FFF2-40B4-BE49-F238E27FC236}">
                <a16:creationId xmlns:a16="http://schemas.microsoft.com/office/drawing/2014/main" id="{4AB057D1-C40B-1A42-AED8-54F486BE1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4567238"/>
            <a:ext cx="1360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reflection</a:t>
            </a:r>
          </a:p>
        </p:txBody>
      </p:sp>
      <p:sp>
        <p:nvSpPr>
          <p:cNvPr id="28677" name="Text Box 6">
            <a:extLst>
              <a:ext uri="{FF2B5EF4-FFF2-40B4-BE49-F238E27FC236}">
                <a16:creationId xmlns:a16="http://schemas.microsoft.com/office/drawing/2014/main" id="{3FACEBF6-A36A-6F47-B61F-43BBD8C53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786438"/>
            <a:ext cx="13795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refraction</a:t>
            </a:r>
          </a:p>
        </p:txBody>
      </p:sp>
      <p:sp>
        <p:nvSpPr>
          <p:cNvPr id="28678" name="Title 3">
            <a:extLst>
              <a:ext uri="{FF2B5EF4-FFF2-40B4-BE49-F238E27FC236}">
                <a16:creationId xmlns:a16="http://schemas.microsoft.com/office/drawing/2014/main" id="{706FC51C-85C9-A941-8F5B-0C07327769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Lenses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3">
            <a:extLst>
              <a:ext uri="{FF2B5EF4-FFF2-40B4-BE49-F238E27FC236}">
                <a16:creationId xmlns:a16="http://schemas.microsoft.com/office/drawing/2014/main" id="{E30BEFDC-7CF5-C44B-9E01-95EEFA51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296150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Text Box 4">
            <a:extLst>
              <a:ext uri="{FF2B5EF4-FFF2-40B4-BE49-F238E27FC236}">
                <a16:creationId xmlns:a16="http://schemas.microsoft.com/office/drawing/2014/main" id="{6A62B991-3BC2-B94C-A1CE-38A90449C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953000"/>
            <a:ext cx="26447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Snell’s law: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n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latin typeface="Times New Roman" panose="02020603050405020304" pitchFamily="18" charset="0"/>
              </a:rPr>
              <a:t> sin</a:t>
            </a:r>
            <a:r>
              <a:rPr lang="en-US" altLang="en-US" sz="2400" baseline="-25000"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latin typeface="Symbol" pitchFamily="2" charset="2"/>
              </a:rPr>
              <a:t>a</a:t>
            </a:r>
            <a:r>
              <a:rPr lang="en-US" altLang="en-US" sz="2400" baseline="-25000">
                <a:latin typeface="Times New Roman" panose="02020603050405020304" pitchFamily="18" charset="0"/>
              </a:rPr>
              <a:t>1 </a:t>
            </a:r>
            <a:r>
              <a:rPr lang="en-US" altLang="en-US" sz="2400">
                <a:latin typeface="Times New Roman" panose="02020603050405020304" pitchFamily="18" charset="0"/>
              </a:rPr>
              <a:t>= n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  <a:r>
              <a:rPr lang="en-US" altLang="en-US" sz="2400">
                <a:latin typeface="Times New Roman" panose="02020603050405020304" pitchFamily="18" charset="0"/>
              </a:rPr>
              <a:t> sin </a:t>
            </a:r>
            <a:r>
              <a:rPr lang="en-US" altLang="en-US" sz="2400">
                <a:latin typeface="Symbol" pitchFamily="2" charset="2"/>
              </a:rPr>
              <a:t>a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0723" name="Text Box 5">
            <a:extLst>
              <a:ext uri="{FF2B5EF4-FFF2-40B4-BE49-F238E27FC236}">
                <a16:creationId xmlns:a16="http://schemas.microsoft.com/office/drawing/2014/main" id="{2FDD63D0-2298-D041-86C6-27D9DC901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738" y="4953000"/>
            <a:ext cx="18557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Small angles: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n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latin typeface="Symbol" pitchFamily="2" charset="2"/>
              </a:rPr>
              <a:t>a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latin typeface="cmsy10" pitchFamily="34" charset="0"/>
              </a:rPr>
              <a:t>= </a:t>
            </a:r>
            <a:r>
              <a:rPr lang="en-US" altLang="en-US" sz="2400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  <a:r>
              <a:rPr lang="en-US" altLang="en-US" sz="2400">
                <a:latin typeface="Symbol" pitchFamily="2" charset="2"/>
              </a:rPr>
              <a:t>a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30724" name="AutoShape 6">
            <a:extLst>
              <a:ext uri="{FF2B5EF4-FFF2-40B4-BE49-F238E27FC236}">
                <a16:creationId xmlns:a16="http://schemas.microsoft.com/office/drawing/2014/main" id="{16CE8C55-80E1-AE4F-9230-F77320E3D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7150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5" name="Oval 10">
            <a:extLst>
              <a:ext uri="{FF2B5EF4-FFF2-40B4-BE49-F238E27FC236}">
                <a16:creationId xmlns:a16="http://schemas.microsoft.com/office/drawing/2014/main" id="{7329D78A-A756-B146-85ED-2A4C72773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963" y="202882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6" name="Freeform 9">
            <a:extLst>
              <a:ext uri="{FF2B5EF4-FFF2-40B4-BE49-F238E27FC236}">
                <a16:creationId xmlns:a16="http://schemas.microsoft.com/office/drawing/2014/main" id="{E985CB0B-3060-5744-8F3F-C36A2B0259FA}"/>
              </a:ext>
            </a:extLst>
          </p:cNvPr>
          <p:cNvSpPr>
            <a:spLocks/>
          </p:cNvSpPr>
          <p:nvPr/>
        </p:nvSpPr>
        <p:spPr bwMode="auto">
          <a:xfrm>
            <a:off x="4457700" y="2062163"/>
            <a:ext cx="342900" cy="2128837"/>
          </a:xfrm>
          <a:custGeom>
            <a:avLst/>
            <a:gdLst>
              <a:gd name="T0" fmla="*/ 0 w 216"/>
              <a:gd name="T1" fmla="*/ 0 h 1341"/>
              <a:gd name="T2" fmla="*/ 2147483646 w 216"/>
              <a:gd name="T3" fmla="*/ 2147483646 h 1341"/>
              <a:gd name="T4" fmla="*/ 2147483646 w 216"/>
              <a:gd name="T5" fmla="*/ 2147483646 h 1341"/>
              <a:gd name="T6" fmla="*/ 2147483646 w 216"/>
              <a:gd name="T7" fmla="*/ 2147483646 h 1341"/>
              <a:gd name="T8" fmla="*/ 2147483646 w 216"/>
              <a:gd name="T9" fmla="*/ 2147483646 h 1341"/>
              <a:gd name="T10" fmla="*/ 2147483646 w 216"/>
              <a:gd name="T11" fmla="*/ 2147483646 h 1341"/>
              <a:gd name="T12" fmla="*/ 2147483646 w 216"/>
              <a:gd name="T13" fmla="*/ 2147483646 h 1341"/>
              <a:gd name="T14" fmla="*/ 2147483646 w 216"/>
              <a:gd name="T15" fmla="*/ 2147483646 h 1341"/>
              <a:gd name="T16" fmla="*/ 2147483646 w 216"/>
              <a:gd name="T17" fmla="*/ 2147483646 h 1341"/>
              <a:gd name="T18" fmla="*/ 2147483646 w 216"/>
              <a:gd name="T19" fmla="*/ 2147483646 h 1341"/>
              <a:gd name="T20" fmla="*/ 2147483646 w 216"/>
              <a:gd name="T21" fmla="*/ 2147483646 h 1341"/>
              <a:gd name="T22" fmla="*/ 2147483646 w 216"/>
              <a:gd name="T23" fmla="*/ 2147483646 h 1341"/>
              <a:gd name="T24" fmla="*/ 2147483646 w 216"/>
              <a:gd name="T25" fmla="*/ 2147483646 h 1341"/>
              <a:gd name="T26" fmla="*/ 2147483646 w 216"/>
              <a:gd name="T27" fmla="*/ 2147483646 h 1341"/>
              <a:gd name="T28" fmla="*/ 2147483646 w 216"/>
              <a:gd name="T29" fmla="*/ 2147483646 h 1341"/>
              <a:gd name="T30" fmla="*/ 2147483646 w 216"/>
              <a:gd name="T31" fmla="*/ 2147483646 h 1341"/>
              <a:gd name="T32" fmla="*/ 2147483646 w 216"/>
              <a:gd name="T33" fmla="*/ 2147483646 h 1341"/>
              <a:gd name="T34" fmla="*/ 2147483646 w 216"/>
              <a:gd name="T35" fmla="*/ 2147483646 h 134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16"/>
              <a:gd name="T55" fmla="*/ 0 h 1341"/>
              <a:gd name="T56" fmla="*/ 216 w 216"/>
              <a:gd name="T57" fmla="*/ 1341 h 134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16" h="1341">
                <a:moveTo>
                  <a:pt x="0" y="0"/>
                </a:moveTo>
                <a:lnTo>
                  <a:pt x="57" y="99"/>
                </a:lnTo>
                <a:lnTo>
                  <a:pt x="96" y="168"/>
                </a:lnTo>
                <a:lnTo>
                  <a:pt x="132" y="252"/>
                </a:lnTo>
                <a:lnTo>
                  <a:pt x="156" y="321"/>
                </a:lnTo>
                <a:lnTo>
                  <a:pt x="174" y="393"/>
                </a:lnTo>
                <a:lnTo>
                  <a:pt x="192" y="468"/>
                </a:lnTo>
                <a:lnTo>
                  <a:pt x="207" y="555"/>
                </a:lnTo>
                <a:lnTo>
                  <a:pt x="213" y="627"/>
                </a:lnTo>
                <a:lnTo>
                  <a:pt x="216" y="717"/>
                </a:lnTo>
                <a:lnTo>
                  <a:pt x="210" y="819"/>
                </a:lnTo>
                <a:lnTo>
                  <a:pt x="204" y="879"/>
                </a:lnTo>
                <a:lnTo>
                  <a:pt x="198" y="915"/>
                </a:lnTo>
                <a:lnTo>
                  <a:pt x="189" y="966"/>
                </a:lnTo>
                <a:lnTo>
                  <a:pt x="159" y="1089"/>
                </a:lnTo>
                <a:lnTo>
                  <a:pt x="123" y="1185"/>
                </a:lnTo>
                <a:lnTo>
                  <a:pt x="72" y="1290"/>
                </a:lnTo>
                <a:lnTo>
                  <a:pt x="45" y="1341"/>
                </a:lnTo>
              </a:path>
            </a:pathLst>
          </a:custGeom>
          <a:noFill/>
          <a:ln w="38100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7" name="Title 3">
            <a:extLst>
              <a:ext uri="{FF2B5EF4-FFF2-40B4-BE49-F238E27FC236}">
                <a16:creationId xmlns:a16="http://schemas.microsoft.com/office/drawing/2014/main" id="{7BA726F6-97FC-474D-BB5D-3D7D50087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Paraxial  (or first-order) optics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>
            <a:extLst>
              <a:ext uri="{FF2B5EF4-FFF2-40B4-BE49-F238E27FC236}">
                <a16:creationId xmlns:a16="http://schemas.microsoft.com/office/drawing/2014/main" id="{52E07DE5-0EF5-DC4B-BA39-2C3BE907E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03363"/>
            <a:ext cx="7296150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ext Box 5">
            <a:extLst>
              <a:ext uri="{FF2B5EF4-FFF2-40B4-BE49-F238E27FC236}">
                <a16:creationId xmlns:a16="http://schemas.microsoft.com/office/drawing/2014/main" id="{7E219E91-F963-124D-963D-DC2C47A24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738" y="4953000"/>
            <a:ext cx="18557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Small angles: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 n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latin typeface="Symbol" pitchFamily="2" charset="2"/>
              </a:rPr>
              <a:t>a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latin typeface="cmsy10" pitchFamily="34" charset="0"/>
              </a:rPr>
              <a:t>= </a:t>
            </a:r>
            <a:r>
              <a:rPr lang="en-US" altLang="en-US" sz="2400">
                <a:latin typeface="Times New Roman" panose="02020603050405020304" pitchFamily="18" charset="0"/>
              </a:rPr>
              <a:t>n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  <a:r>
              <a:rPr lang="en-US" altLang="en-US" sz="2400">
                <a:latin typeface="Symbol" pitchFamily="2" charset="2"/>
              </a:rPr>
              <a:t>a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32771" name="Object 7">
            <a:extLst>
              <a:ext uri="{FF2B5EF4-FFF2-40B4-BE49-F238E27FC236}">
                <a16:creationId xmlns:a16="http://schemas.microsoft.com/office/drawing/2014/main" id="{D458EF1E-9050-D64F-9454-5C80B6A2DA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5334000"/>
          <a:ext cx="21336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22400" imgH="558800" progId="Equation.3">
                  <p:embed/>
                </p:oleObj>
              </mc:Choice>
              <mc:Fallback>
                <p:oleObj name="Equation" r:id="rId4" imgW="1422400" imgH="558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5334000"/>
                        <a:ext cx="2133600" cy="85407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AutoShape 8">
            <a:extLst>
              <a:ext uri="{FF2B5EF4-FFF2-40B4-BE49-F238E27FC236}">
                <a16:creationId xmlns:a16="http://schemas.microsoft.com/office/drawing/2014/main" id="{72FDE9AD-BE73-514B-A413-EACD72C04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486400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3" name="Freeform 9">
            <a:extLst>
              <a:ext uri="{FF2B5EF4-FFF2-40B4-BE49-F238E27FC236}">
                <a16:creationId xmlns:a16="http://schemas.microsoft.com/office/drawing/2014/main" id="{F428641A-F06A-3E45-A9DF-87179D95E7E2}"/>
              </a:ext>
            </a:extLst>
          </p:cNvPr>
          <p:cNvSpPr>
            <a:spLocks/>
          </p:cNvSpPr>
          <p:nvPr/>
        </p:nvSpPr>
        <p:spPr bwMode="auto">
          <a:xfrm>
            <a:off x="4314825" y="2062163"/>
            <a:ext cx="342900" cy="2128837"/>
          </a:xfrm>
          <a:custGeom>
            <a:avLst/>
            <a:gdLst>
              <a:gd name="T0" fmla="*/ 0 w 216"/>
              <a:gd name="T1" fmla="*/ 0 h 1341"/>
              <a:gd name="T2" fmla="*/ 2147483646 w 216"/>
              <a:gd name="T3" fmla="*/ 2147483646 h 1341"/>
              <a:gd name="T4" fmla="*/ 2147483646 w 216"/>
              <a:gd name="T5" fmla="*/ 2147483646 h 1341"/>
              <a:gd name="T6" fmla="*/ 2147483646 w 216"/>
              <a:gd name="T7" fmla="*/ 2147483646 h 1341"/>
              <a:gd name="T8" fmla="*/ 2147483646 w 216"/>
              <a:gd name="T9" fmla="*/ 2147483646 h 1341"/>
              <a:gd name="T10" fmla="*/ 2147483646 w 216"/>
              <a:gd name="T11" fmla="*/ 2147483646 h 1341"/>
              <a:gd name="T12" fmla="*/ 2147483646 w 216"/>
              <a:gd name="T13" fmla="*/ 2147483646 h 1341"/>
              <a:gd name="T14" fmla="*/ 2147483646 w 216"/>
              <a:gd name="T15" fmla="*/ 2147483646 h 1341"/>
              <a:gd name="T16" fmla="*/ 2147483646 w 216"/>
              <a:gd name="T17" fmla="*/ 2147483646 h 1341"/>
              <a:gd name="T18" fmla="*/ 2147483646 w 216"/>
              <a:gd name="T19" fmla="*/ 2147483646 h 1341"/>
              <a:gd name="T20" fmla="*/ 2147483646 w 216"/>
              <a:gd name="T21" fmla="*/ 2147483646 h 1341"/>
              <a:gd name="T22" fmla="*/ 2147483646 w 216"/>
              <a:gd name="T23" fmla="*/ 2147483646 h 1341"/>
              <a:gd name="T24" fmla="*/ 2147483646 w 216"/>
              <a:gd name="T25" fmla="*/ 2147483646 h 1341"/>
              <a:gd name="T26" fmla="*/ 2147483646 w 216"/>
              <a:gd name="T27" fmla="*/ 2147483646 h 1341"/>
              <a:gd name="T28" fmla="*/ 2147483646 w 216"/>
              <a:gd name="T29" fmla="*/ 2147483646 h 1341"/>
              <a:gd name="T30" fmla="*/ 2147483646 w 216"/>
              <a:gd name="T31" fmla="*/ 2147483646 h 1341"/>
              <a:gd name="T32" fmla="*/ 2147483646 w 216"/>
              <a:gd name="T33" fmla="*/ 2147483646 h 1341"/>
              <a:gd name="T34" fmla="*/ 2147483646 w 216"/>
              <a:gd name="T35" fmla="*/ 2147483646 h 134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16"/>
              <a:gd name="T55" fmla="*/ 0 h 1341"/>
              <a:gd name="T56" fmla="*/ 216 w 216"/>
              <a:gd name="T57" fmla="*/ 1341 h 134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16" h="1341">
                <a:moveTo>
                  <a:pt x="0" y="0"/>
                </a:moveTo>
                <a:lnTo>
                  <a:pt x="57" y="99"/>
                </a:lnTo>
                <a:lnTo>
                  <a:pt x="96" y="168"/>
                </a:lnTo>
                <a:lnTo>
                  <a:pt x="132" y="252"/>
                </a:lnTo>
                <a:lnTo>
                  <a:pt x="156" y="321"/>
                </a:lnTo>
                <a:lnTo>
                  <a:pt x="174" y="393"/>
                </a:lnTo>
                <a:lnTo>
                  <a:pt x="192" y="468"/>
                </a:lnTo>
                <a:lnTo>
                  <a:pt x="207" y="555"/>
                </a:lnTo>
                <a:lnTo>
                  <a:pt x="213" y="627"/>
                </a:lnTo>
                <a:lnTo>
                  <a:pt x="216" y="717"/>
                </a:lnTo>
                <a:lnTo>
                  <a:pt x="210" y="819"/>
                </a:lnTo>
                <a:lnTo>
                  <a:pt x="204" y="879"/>
                </a:lnTo>
                <a:lnTo>
                  <a:pt x="198" y="915"/>
                </a:lnTo>
                <a:lnTo>
                  <a:pt x="189" y="966"/>
                </a:lnTo>
                <a:lnTo>
                  <a:pt x="159" y="1089"/>
                </a:lnTo>
                <a:lnTo>
                  <a:pt x="123" y="1185"/>
                </a:lnTo>
                <a:lnTo>
                  <a:pt x="72" y="1290"/>
                </a:lnTo>
                <a:lnTo>
                  <a:pt x="45" y="1341"/>
                </a:lnTo>
              </a:path>
            </a:pathLst>
          </a:custGeom>
          <a:noFill/>
          <a:ln w="38100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4" name="Oval 10">
            <a:extLst>
              <a:ext uri="{FF2B5EF4-FFF2-40B4-BE49-F238E27FC236}">
                <a16:creationId xmlns:a16="http://schemas.microsoft.com/office/drawing/2014/main" id="{94C207E5-6837-9B48-AD90-7901BA53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963" y="2028825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2775" name="Object 11">
            <a:extLst>
              <a:ext uri="{FF2B5EF4-FFF2-40B4-BE49-F238E27FC236}">
                <a16:creationId xmlns:a16="http://schemas.microsoft.com/office/drawing/2014/main" id="{B238C517-692A-7245-9255-75217451C3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4800600"/>
          <a:ext cx="2611438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52600" imgH="1168400" progId="Equation.3">
                  <p:embed/>
                </p:oleObj>
              </mc:Choice>
              <mc:Fallback>
                <p:oleObj name="Equation" r:id="rId6" imgW="1752600" imgH="1168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00600"/>
                        <a:ext cx="2611438" cy="175736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Title 1">
            <a:extLst>
              <a:ext uri="{FF2B5EF4-FFF2-40B4-BE49-F238E27FC236}">
                <a16:creationId xmlns:a16="http://schemas.microsoft.com/office/drawing/2014/main" id="{4870D935-6C9E-E84C-9938-4BD9F43230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Paraxial  (or first-order) optics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>
            <a:extLst>
              <a:ext uri="{FF2B5EF4-FFF2-40B4-BE49-F238E27FC236}">
                <a16:creationId xmlns:a16="http://schemas.microsoft.com/office/drawing/2014/main" id="{C55A6D6C-2933-C447-8D43-685D203C8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54864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818" name="Object 4">
            <a:extLst>
              <a:ext uri="{FF2B5EF4-FFF2-40B4-BE49-F238E27FC236}">
                <a16:creationId xmlns:a16="http://schemas.microsoft.com/office/drawing/2014/main" id="{951BCC0E-7C8B-754C-BAC3-37CB41A3FF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5138" y="4419600"/>
          <a:ext cx="8221662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43400" imgH="1104900" progId="Equation.3">
                  <p:embed/>
                </p:oleObj>
              </mc:Choice>
              <mc:Fallback>
                <p:oleObj name="Equation" r:id="rId4" imgW="4343400" imgH="1104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419600"/>
                        <a:ext cx="8221662" cy="211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9" name="Rectangle 5">
            <a:extLst>
              <a:ext uri="{FF2B5EF4-FFF2-40B4-BE49-F238E27FC236}">
                <a16:creationId xmlns:a16="http://schemas.microsoft.com/office/drawing/2014/main" id="{A4C7D068-C461-F04E-8717-37C07573F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343400"/>
            <a:ext cx="1752600" cy="2209800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0" name="Rectangle 6">
            <a:extLst>
              <a:ext uri="{FF2B5EF4-FFF2-40B4-BE49-F238E27FC236}">
                <a16:creationId xmlns:a16="http://schemas.microsoft.com/office/drawing/2014/main" id="{280FD926-4C8C-554E-826E-C1435499E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4800600"/>
            <a:ext cx="2057400" cy="1295400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1" name="Rectangle 7">
            <a:extLst>
              <a:ext uri="{FF2B5EF4-FFF2-40B4-BE49-F238E27FC236}">
                <a16:creationId xmlns:a16="http://schemas.microsoft.com/office/drawing/2014/main" id="{3F3D8292-4F61-0146-9C7A-260F17749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800600"/>
            <a:ext cx="2209800" cy="1295400"/>
          </a:xfrm>
          <a:prstGeom prst="rect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2" name="TextBox 8">
            <a:extLst>
              <a:ext uri="{FF2B5EF4-FFF2-40B4-BE49-F238E27FC236}">
                <a16:creationId xmlns:a16="http://schemas.microsoft.com/office/drawing/2014/main" id="{A3D07341-5DFB-FE4C-8486-3F9329D55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400800"/>
            <a:ext cx="4038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f: focal length                     F, F’: focal points</a:t>
            </a:r>
          </a:p>
        </p:txBody>
      </p:sp>
      <p:sp>
        <p:nvSpPr>
          <p:cNvPr id="34823" name="Title 1">
            <a:extLst>
              <a:ext uri="{FF2B5EF4-FFF2-40B4-BE49-F238E27FC236}">
                <a16:creationId xmlns:a16="http://schemas.microsoft.com/office/drawing/2014/main" id="{E1C579C3-BB69-5041-B3FC-CDE3EF2B1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Thin lens</a:t>
            </a:r>
          </a:p>
        </p:txBody>
      </p:sp>
      <p:sp>
        <p:nvSpPr>
          <p:cNvPr id="34824" name="TextBox 1">
            <a:extLst>
              <a:ext uri="{FF2B5EF4-FFF2-40B4-BE49-F238E27FC236}">
                <a16:creationId xmlns:a16="http://schemas.microsoft.com/office/drawing/2014/main" id="{4DD54AA0-EDF9-D44F-98EE-56266037C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1905000"/>
            <a:ext cx="1524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All other rays passing through P are focused on P’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B4012AA8-31DB-574C-AEF9-C1A6CD321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Depth of field and field of view</a:t>
            </a:r>
          </a:p>
        </p:txBody>
      </p:sp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B46A8CDE-FFA5-A944-9534-52586F92C4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Depth of field (field of focus): objects within certain range of distances are in acceptable focus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Depends on focal length and aperture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Field of view: portion of scene space that are actually projected onto camera sensors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Not only defined by focal length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But also effective sensor area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A6404CC3-FC3E-D04F-A928-C78DE7C10B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Depth of field</a:t>
            </a:r>
          </a:p>
        </p:txBody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4E1DA7CC-34D3-9D4C-82F9-109780404A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876800"/>
            <a:ext cx="8458200" cy="1219200"/>
          </a:xfrm>
        </p:spPr>
        <p:txBody>
          <a:bodyPr/>
          <a:lstStyle/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Changing the aperture size affects depth of field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Increasing f-number (reducing aperture diameter) increases DOF</a:t>
            </a:r>
          </a:p>
          <a:p>
            <a:pPr lvl="1" eaLnBrk="1" hangingPunct="1"/>
            <a:r>
              <a:rPr lang="en-US" altLang="en-US" sz="2000">
                <a:ea typeface="ＭＳ Ｐゴシック" panose="020B0600070205080204" pitchFamily="34" charset="-128"/>
              </a:rPr>
              <a:t>A smaller aperture increases the range in which the object is approximately in focus</a:t>
            </a:r>
          </a:p>
        </p:txBody>
      </p:sp>
      <p:pic>
        <p:nvPicPr>
          <p:cNvPr id="38915" name="Picture 4" descr="depth_of_field">
            <a:extLst>
              <a:ext uri="{FF2B5EF4-FFF2-40B4-BE49-F238E27FC236}">
                <a16:creationId xmlns:a16="http://schemas.microsoft.com/office/drawing/2014/main" id="{C61140D7-1B26-7A45-8F67-480C5E7EA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1447800"/>
            <a:ext cx="465455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Line 5">
            <a:extLst>
              <a:ext uri="{FF2B5EF4-FFF2-40B4-BE49-F238E27FC236}">
                <a16:creationId xmlns:a16="http://schemas.microsoft.com/office/drawing/2014/main" id="{AD60D20D-9632-784B-BB3D-0C105F363C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1600200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7" name="Line 8">
            <a:extLst>
              <a:ext uri="{FF2B5EF4-FFF2-40B4-BE49-F238E27FC236}">
                <a16:creationId xmlns:a16="http://schemas.microsoft.com/office/drawing/2014/main" id="{C6C0887C-CC8F-7347-91FC-49E5DB6D8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9100" y="3200400"/>
            <a:ext cx="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8918" name="Picture 10" descr="At f/32, the background is distracting.">
            <a:hlinkClick r:id="rId4" tooltip="At f/32, the background is distracting."/>
            <a:extLst>
              <a:ext uri="{FF2B5EF4-FFF2-40B4-BE49-F238E27FC236}">
                <a16:creationId xmlns:a16="http://schemas.microsoft.com/office/drawing/2014/main" id="{628801D8-36D4-8848-A0EC-1CF8BE15E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3124200"/>
            <a:ext cx="2190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12" descr="At f/5.6, the flowers are isolated from the background.">
            <a:hlinkClick r:id="rId6" tooltip="At f/5.6, the flowers are isolated from the background."/>
            <a:extLst>
              <a:ext uri="{FF2B5EF4-FFF2-40B4-BE49-F238E27FC236}">
                <a16:creationId xmlns:a16="http://schemas.microsoft.com/office/drawing/2014/main" id="{3A0CE528-F0C6-164D-AF41-3D47C805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371600"/>
            <a:ext cx="2190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0" name="Rectangle 10">
            <a:extLst>
              <a:ext uri="{FF2B5EF4-FFF2-40B4-BE49-F238E27FC236}">
                <a16:creationId xmlns:a16="http://schemas.microsoft.com/office/drawing/2014/main" id="{EFD27C44-6847-C340-9905-F4FED459A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743200"/>
            <a:ext cx="2743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f / </a:t>
            </a:r>
            <a:r>
              <a:rPr lang="en-US" altLang="en-US" sz="2000">
                <a:latin typeface="Arial" panose="020B0604020202020204" pitchFamily="34" charset="0"/>
              </a:rPr>
              <a:t>5.6 (large aperture)</a:t>
            </a:r>
          </a:p>
        </p:txBody>
      </p:sp>
      <p:sp>
        <p:nvSpPr>
          <p:cNvPr id="38921" name="Rectangle 11">
            <a:extLst>
              <a:ext uri="{FF2B5EF4-FFF2-40B4-BE49-F238E27FC236}">
                <a16:creationId xmlns:a16="http://schemas.microsoft.com/office/drawing/2014/main" id="{0D8E4E3E-A3FB-B44B-8D5F-5B29A4232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495800"/>
            <a:ext cx="3048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f / </a:t>
            </a:r>
            <a:r>
              <a:rPr lang="en-US" altLang="en-US" sz="2000">
                <a:latin typeface="Arial" panose="020B0604020202020204" pitchFamily="34" charset="0"/>
              </a:rPr>
              <a:t>32 (small aperture)</a:t>
            </a:r>
          </a:p>
        </p:txBody>
      </p:sp>
      <p:sp>
        <p:nvSpPr>
          <p:cNvPr id="38922" name="TextBox 1">
            <a:extLst>
              <a:ext uri="{FF2B5EF4-FFF2-40B4-BE49-F238E27FC236}">
                <a16:creationId xmlns:a16="http://schemas.microsoft.com/office/drawing/2014/main" id="{960FB593-E097-6645-AB6A-535DE78AF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895600"/>
            <a:ext cx="1219200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t>f-number: N=f/D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t>f: focal length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Times New Roman" panose="02020603050405020304" pitchFamily="18" charset="0"/>
              </a:rPr>
              <a:t>D: aperture diameter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>
            <a:extLst>
              <a:ext uri="{FF2B5EF4-FFF2-40B4-BE49-F238E27FC236}">
                <a16:creationId xmlns:a16="http://schemas.microsoft.com/office/drawing/2014/main" id="{166DE86D-BB98-D946-A4FB-F4086E8E5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752600"/>
            <a:ext cx="66675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Title 5">
            <a:extLst>
              <a:ext uri="{FF2B5EF4-FFF2-40B4-BE49-F238E27FC236}">
                <a16:creationId xmlns:a16="http://schemas.microsoft.com/office/drawing/2014/main" id="{0D3DD9C7-09BF-DB47-8644-46D784A7C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Thick lenses</a:t>
            </a:r>
          </a:p>
        </p:txBody>
      </p:sp>
      <p:sp>
        <p:nvSpPr>
          <p:cNvPr id="40963" name="TextBox 7">
            <a:extLst>
              <a:ext uri="{FF2B5EF4-FFF2-40B4-BE49-F238E27FC236}">
                <a16:creationId xmlns:a16="http://schemas.microsoft.com/office/drawing/2014/main" id="{17A8197E-55BD-A241-BA2D-B5BEF4FCD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5181600"/>
            <a:ext cx="6991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Simple lenses suffer from several aberrations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First order approximation is not sufficient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Use 3</a:t>
            </a:r>
            <a:r>
              <a:rPr lang="en-US" altLang="en-US" sz="2400" baseline="30000">
                <a:latin typeface="Times New Roman" panose="02020603050405020304" pitchFamily="18" charset="0"/>
              </a:rPr>
              <a:t>rd</a:t>
            </a:r>
            <a:r>
              <a:rPr lang="en-US" altLang="en-US" sz="2400">
                <a:latin typeface="Times New Roman" panose="02020603050405020304" pitchFamily="18" charset="0"/>
              </a:rPr>
              <a:t> order Taylor approximation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F8554B91-B546-704B-92FC-FD01604DCF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Orthographic (“</a:t>
            </a:r>
            <a:r>
              <a:rPr lang="en-US" altLang="ja-JP" dirty="0">
                <a:ea typeface="ＭＳ Ｐゴシック" panose="020B0600070205080204" pitchFamily="34" charset="-128"/>
              </a:rPr>
              <a:t>telecentric</a:t>
            </a:r>
            <a:r>
              <a:rPr lang="en-US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) lenses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43010" name="Rectangle 4">
            <a:extLst>
              <a:ext uri="{FF2B5EF4-FFF2-40B4-BE49-F238E27FC236}">
                <a16:creationId xmlns:a16="http://schemas.microsoft.com/office/drawing/2014/main" id="{1F9E9700-D1FF-9B42-A5CF-6915BE5CE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999" y="5943600"/>
            <a:ext cx="20574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Telecentric lens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pic>
        <p:nvPicPr>
          <p:cNvPr id="43011" name="Picture 5">
            <a:extLst>
              <a:ext uri="{FF2B5EF4-FFF2-40B4-BE49-F238E27FC236}">
                <a16:creationId xmlns:a16="http://schemas.microsoft.com/office/drawing/2014/main" id="{6F6E10AB-B8D1-FB40-B41D-EACD9480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52600"/>
            <a:ext cx="3919538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7">
            <a:extLst>
              <a:ext uri="{FF2B5EF4-FFF2-40B4-BE49-F238E27FC236}">
                <a16:creationId xmlns:a16="http://schemas.microsoft.com/office/drawing/2014/main" id="{75A585AC-F3BC-5A44-8259-B0BBA4CD8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426" y="3395246"/>
            <a:ext cx="28761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Navitar telecentric zoom lens 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59E6C-B8D3-89D3-B5F4-6A9003852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275" y="3845114"/>
            <a:ext cx="3251734" cy="19871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3" name="Text Box 7">
            <a:extLst>
              <a:ext uri="{FF2B5EF4-FFF2-40B4-BE49-F238E27FC236}">
                <a16:creationId xmlns:a16="http://schemas.microsoft.com/office/drawing/2014/main" id="{789D1B7E-5C53-1B4C-9F69-E900F9124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791200"/>
            <a:ext cx="7262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Images are two-dimensional patterns of brightness values</a:t>
            </a:r>
          </a:p>
        </p:txBody>
      </p:sp>
      <p:grpSp>
        <p:nvGrpSpPr>
          <p:cNvPr id="7170" name="Group 17">
            <a:extLst>
              <a:ext uri="{FF2B5EF4-FFF2-40B4-BE49-F238E27FC236}">
                <a16:creationId xmlns:a16="http://schemas.microsoft.com/office/drawing/2014/main" id="{C08D3714-59F6-F748-B07D-83A0DBDE7F72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28600"/>
            <a:ext cx="7099300" cy="4953000"/>
            <a:chOff x="1447799" y="76200"/>
            <a:chExt cx="8278928" cy="5791200"/>
          </a:xfrm>
        </p:grpSpPr>
        <p:pic>
          <p:nvPicPr>
            <p:cNvPr id="7172" name="Picture 2" descr="sailorco">
              <a:extLst>
                <a:ext uri="{FF2B5EF4-FFF2-40B4-BE49-F238E27FC236}">
                  <a16:creationId xmlns:a16="http://schemas.microsoft.com/office/drawing/2014/main" id="{DC55D963-0532-3847-AB66-07467D75C7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799" y="76200"/>
              <a:ext cx="6096000" cy="579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173" name="Group 17">
              <a:extLst>
                <a:ext uri="{FF2B5EF4-FFF2-40B4-BE49-F238E27FC236}">
                  <a16:creationId xmlns:a16="http://schemas.microsoft.com/office/drawing/2014/main" id="{465E194E-E36E-A748-A031-B0A0A5324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1200" y="1255713"/>
              <a:ext cx="1882775" cy="2408237"/>
              <a:chOff x="1248" y="791"/>
              <a:chExt cx="1186" cy="1517"/>
            </a:xfrm>
          </p:grpSpPr>
          <p:sp>
            <p:nvSpPr>
              <p:cNvPr id="7180" name="Freeform 3">
                <a:extLst>
                  <a:ext uri="{FF2B5EF4-FFF2-40B4-BE49-F238E27FC236}">
                    <a16:creationId xmlns:a16="http://schemas.microsoft.com/office/drawing/2014/main" id="{F24D958C-9736-394F-8735-6202F27716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8" y="791"/>
                <a:ext cx="1186" cy="1517"/>
              </a:xfrm>
              <a:custGeom>
                <a:avLst/>
                <a:gdLst>
                  <a:gd name="T0" fmla="*/ 0 w 1216"/>
                  <a:gd name="T1" fmla="*/ 8 h 1568"/>
                  <a:gd name="T2" fmla="*/ 46 w 1216"/>
                  <a:gd name="T3" fmla="*/ 1127 h 1568"/>
                  <a:gd name="T4" fmla="*/ 947 w 1216"/>
                  <a:gd name="T5" fmla="*/ 1115 h 1568"/>
                  <a:gd name="T6" fmla="*/ 929 w 1216"/>
                  <a:gd name="T7" fmla="*/ 0 h 1568"/>
                  <a:gd name="T8" fmla="*/ 0 w 1216"/>
                  <a:gd name="T9" fmla="*/ 8 h 15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6"/>
                  <a:gd name="T16" fmla="*/ 0 h 1568"/>
                  <a:gd name="T17" fmla="*/ 1216 w 1216"/>
                  <a:gd name="T18" fmla="*/ 1568 h 15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6" h="1568">
                    <a:moveTo>
                      <a:pt x="0" y="8"/>
                    </a:moveTo>
                    <a:lnTo>
                      <a:pt x="56" y="1568"/>
                    </a:lnTo>
                    <a:lnTo>
                      <a:pt x="1216" y="1552"/>
                    </a:lnTo>
                    <a:lnTo>
                      <a:pt x="1192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38100" cmpd="sng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1" name="Line 4">
                <a:extLst>
                  <a:ext uri="{FF2B5EF4-FFF2-40B4-BE49-F238E27FC236}">
                    <a16:creationId xmlns:a16="http://schemas.microsoft.com/office/drawing/2014/main" id="{80BA4B8C-0B12-9F47-911C-C00BBEEF49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9" y="799"/>
                <a:ext cx="47" cy="1501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2" name="Line 5">
                <a:extLst>
                  <a:ext uri="{FF2B5EF4-FFF2-40B4-BE49-F238E27FC236}">
                    <a16:creationId xmlns:a16="http://schemas.microsoft.com/office/drawing/2014/main" id="{96052ECD-29E4-AC49-9B88-2D370A47AF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63" y="1472"/>
                <a:ext cx="1155" cy="1"/>
              </a:xfrm>
              <a:prstGeom prst="line">
                <a:avLst/>
              </a:prstGeom>
              <a:noFill/>
              <a:ln w="28575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3" name="Oval 6">
                <a:extLst>
                  <a:ext uri="{FF2B5EF4-FFF2-40B4-BE49-F238E27FC236}">
                    <a16:creationId xmlns:a16="http://schemas.microsoft.com/office/drawing/2014/main" id="{05714304-C3CB-BC41-9058-F1F02AF7B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" y="1426"/>
                <a:ext cx="70" cy="7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6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174" name="Group 16">
              <a:extLst>
                <a:ext uri="{FF2B5EF4-FFF2-40B4-BE49-F238E27FC236}">
                  <a16:creationId xmlns:a16="http://schemas.microsoft.com/office/drawing/2014/main" id="{BF972801-50E0-204F-9EE8-2D26C1723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05375" y="2987675"/>
              <a:ext cx="1225550" cy="430213"/>
              <a:chOff x="3090" y="1882"/>
              <a:chExt cx="772" cy="271"/>
            </a:xfrm>
          </p:grpSpPr>
          <p:sp>
            <p:nvSpPr>
              <p:cNvPr id="7176" name="Line 9">
                <a:extLst>
                  <a:ext uri="{FF2B5EF4-FFF2-40B4-BE49-F238E27FC236}">
                    <a16:creationId xmlns:a16="http://schemas.microsoft.com/office/drawing/2014/main" id="{12C32D68-AF80-0C41-9ADA-393152A6C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0" y="1882"/>
                <a:ext cx="772" cy="240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7" name="Oval 10">
                <a:extLst>
                  <a:ext uri="{FF2B5EF4-FFF2-40B4-BE49-F238E27FC236}">
                    <a16:creationId xmlns:a16="http://schemas.microsoft.com/office/drawing/2014/main" id="{C37A0DA4-6933-744A-925B-6FDF96D71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076"/>
                <a:ext cx="70" cy="77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160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8" name="Line 11">
                <a:extLst>
                  <a:ext uri="{FF2B5EF4-FFF2-40B4-BE49-F238E27FC236}">
                    <a16:creationId xmlns:a16="http://schemas.microsoft.com/office/drawing/2014/main" id="{0F17D94F-876C-744C-8260-1D0B5526F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0" y="1921"/>
                <a:ext cx="172" cy="31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9" name="Line 12">
                <a:extLst>
                  <a:ext uri="{FF2B5EF4-FFF2-40B4-BE49-F238E27FC236}">
                    <a16:creationId xmlns:a16="http://schemas.microsoft.com/office/drawing/2014/main" id="{7A5650D5-884F-1945-A5D8-F7B8608352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0" y="1952"/>
                <a:ext cx="133" cy="131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5" name="Text Box 13">
              <a:extLst>
                <a:ext uri="{FF2B5EF4-FFF2-40B4-BE49-F238E27FC236}">
                  <a16:creationId xmlns:a16="http://schemas.microsoft.com/office/drawing/2014/main" id="{639D94D7-2EBD-1740-B736-BF8A9D03E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2914" y="2906940"/>
              <a:ext cx="2043813" cy="863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latin typeface="Times New Roman" panose="02020603050405020304" pitchFamily="18" charset="0"/>
                </a:rPr>
                <a:t>They are formed by the projection of 3D objects</a:t>
              </a:r>
              <a:endParaRPr lang="en-US" altLang="en-US" sz="16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171" name="Text Box 14">
            <a:extLst>
              <a:ext uri="{FF2B5EF4-FFF2-40B4-BE49-F238E27FC236}">
                <a16:creationId xmlns:a16="http://schemas.microsoft.com/office/drawing/2014/main" id="{D0F56CBE-73E5-2E4E-BCCA-7403CB91E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788" y="5257800"/>
            <a:ext cx="5992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  <a:sym typeface="Symbol" pitchFamily="2" charset="2"/>
              </a:rPr>
              <a:t>Figure from US Navy Manual of Basic Optics and Optical Instruments, prepared by B</a:t>
            </a:r>
            <a:r>
              <a:rPr lang="en-US" altLang="en-US" sz="1200">
                <a:latin typeface="Times New Roman" panose="02020603050405020304" pitchFamily="18" charset="0"/>
              </a:rPr>
              <a:t>ureau of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Naval Personnel. Reprinted by Dover Publications, Inc., 1969.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3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CAAB67D3-1832-E34C-962E-32ED1CDE2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Correcting radial distortion</a:t>
            </a:r>
          </a:p>
        </p:txBody>
      </p:sp>
      <p:pic>
        <p:nvPicPr>
          <p:cNvPr id="45058" name="Picture 5" descr="fish">
            <a:extLst>
              <a:ext uri="{FF2B5EF4-FFF2-40B4-BE49-F238E27FC236}">
                <a16:creationId xmlns:a16="http://schemas.microsoft.com/office/drawing/2014/main" id="{B113C4A2-62A5-EC4A-9328-490665AA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751013"/>
            <a:ext cx="2971800" cy="198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7" descr="rect">
            <a:extLst>
              <a:ext uri="{FF2B5EF4-FFF2-40B4-BE49-F238E27FC236}">
                <a16:creationId xmlns:a16="http://schemas.microsoft.com/office/drawing/2014/main" id="{4861AD5C-C832-3A47-BFB5-73C985D08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4098925"/>
            <a:ext cx="427990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>
            <a:extLst>
              <a:ext uri="{FF2B5EF4-FFF2-40B4-BE49-F238E27FC236}">
                <a16:creationId xmlns:a16="http://schemas.microsoft.com/office/drawing/2014/main" id="{4E23DE03-E943-774B-9EDD-13222C4AC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"/>
            <a:ext cx="48006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6" name="Picture 3">
            <a:extLst>
              <a:ext uri="{FF2B5EF4-FFF2-40B4-BE49-F238E27FC236}">
                <a16:creationId xmlns:a16="http://schemas.microsoft.com/office/drawing/2014/main" id="{760B0BF1-BA77-134B-A352-66CB841C5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48006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107" name="Object 4">
            <a:extLst>
              <a:ext uri="{FF2B5EF4-FFF2-40B4-BE49-F238E27FC236}">
                <a16:creationId xmlns:a16="http://schemas.microsoft.com/office/drawing/2014/main" id="{E1B3A66F-CC2B-FB44-AA48-5676DDD36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4495800"/>
          <a:ext cx="4800600" cy="195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0553700" imgH="4305300" progId="PhotoDeluxe.Image.2">
                  <p:embed/>
                </p:oleObj>
              </mc:Choice>
              <mc:Fallback>
                <p:oleObj name="Image" r:id="rId5" imgW="10553700" imgH="4305300" progId="PhotoDeluxe.Image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495800"/>
                        <a:ext cx="4800600" cy="195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Text Box 5">
            <a:extLst>
              <a:ext uri="{FF2B5EF4-FFF2-40B4-BE49-F238E27FC236}">
                <a16:creationId xmlns:a16="http://schemas.microsoft.com/office/drawing/2014/main" id="{9408FB57-73D4-894E-B251-B1D25A7E5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22860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</a:rPr>
              <a:t>Spherical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ea typeface="+mn-ea"/>
              </a:rPr>
              <a:t>Aberration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ea typeface="+mn-ea"/>
              </a:rPr>
              <a:t>rays do not intersect at one point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/>
                </a:solidFill>
                <a:ea typeface="+mn-ea"/>
              </a:rPr>
              <a:t>circle of least confusion</a:t>
            </a:r>
          </a:p>
        </p:txBody>
      </p:sp>
      <p:sp>
        <p:nvSpPr>
          <p:cNvPr id="47109" name="Text Box 6">
            <a:extLst>
              <a:ext uri="{FF2B5EF4-FFF2-40B4-BE49-F238E27FC236}">
                <a16:creationId xmlns:a16="http://schemas.microsoft.com/office/drawing/2014/main" id="{A4CB1301-3F9F-2A48-AAA4-C54BF11BC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590800"/>
            <a:ext cx="15081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Distortion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(optics)</a:t>
            </a:r>
          </a:p>
        </p:txBody>
      </p:sp>
      <p:sp>
        <p:nvSpPr>
          <p:cNvPr id="47110" name="Text Box 7">
            <a:extLst>
              <a:ext uri="{FF2B5EF4-FFF2-40B4-BE49-F238E27FC236}">
                <a16:creationId xmlns:a16="http://schemas.microsoft.com/office/drawing/2014/main" id="{B069D75F-A8AF-F647-981E-3FF85B567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0"/>
            <a:ext cx="21336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Chromatic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Aberration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refracted rays of different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wavelengths intersect the optical axis at different points</a:t>
            </a:r>
            <a:endParaRPr lang="en-US" altLang="en-US" sz="1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11" name="TextBox 8">
            <a:extLst>
              <a:ext uri="{FF2B5EF4-FFF2-40B4-BE49-F238E27FC236}">
                <a16:creationId xmlns:a16="http://schemas.microsoft.com/office/drawing/2014/main" id="{27B5FDED-623F-2D49-8383-1DD66ED8A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038600"/>
            <a:ext cx="11382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</a:rPr>
              <a:t>pincushion </a:t>
            </a:r>
          </a:p>
        </p:txBody>
      </p:sp>
      <p:sp>
        <p:nvSpPr>
          <p:cNvPr id="47112" name="TextBox 9">
            <a:extLst>
              <a:ext uri="{FF2B5EF4-FFF2-40B4-BE49-F238E27FC236}">
                <a16:creationId xmlns:a16="http://schemas.microsoft.com/office/drawing/2014/main" id="{4CE34F61-DEC7-E345-8E91-994740033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038600"/>
            <a:ext cx="665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imes New Roman" panose="02020603050405020304" pitchFamily="18" charset="0"/>
              </a:rPr>
              <a:t>barrel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">
            <a:extLst>
              <a:ext uri="{FF2B5EF4-FFF2-40B4-BE49-F238E27FC236}">
                <a16:creationId xmlns:a16="http://schemas.microsoft.com/office/drawing/2014/main" id="{40E97F91-E5AF-854E-8C84-2CCC096EA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52419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Title 5">
            <a:extLst>
              <a:ext uri="{FF2B5EF4-FFF2-40B4-BE49-F238E27FC236}">
                <a16:creationId xmlns:a16="http://schemas.microsoft.com/office/drawing/2014/main" id="{B69F101A-D297-F043-98C0-32449D3876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Vignetting</a:t>
            </a:r>
          </a:p>
        </p:txBody>
      </p:sp>
      <p:sp>
        <p:nvSpPr>
          <p:cNvPr id="49155" name="Text Box 7">
            <a:extLst>
              <a:ext uri="{FF2B5EF4-FFF2-40B4-BE49-F238E27FC236}">
                <a16:creationId xmlns:a16="http://schemas.microsoft.com/office/drawing/2014/main" id="{7A6018DB-6757-C045-A645-FF95D0BEF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724400"/>
            <a:ext cx="8382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 </a:t>
            </a:r>
            <a:r>
              <a:rPr lang="en-US" altLang="en-US" sz="2000">
                <a:latin typeface="Times New Roman" panose="02020603050405020304" pitchFamily="18" charset="0"/>
              </a:rPr>
              <a:t>Aberrations can be minimized by well-chosen shapes and refraction indexes, separated by appropriate stops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latin typeface="Times New Roman" panose="02020603050405020304" pitchFamily="18" charset="0"/>
              </a:rPr>
              <a:t> However, light rays from object points off-axis are partially blocked by lens configuration </a:t>
            </a:r>
            <a:r>
              <a:rPr lang="en-US" altLang="en-US" sz="2000">
                <a:latin typeface="Times New Roman" panose="02020603050405020304" pitchFamily="18" charset="0"/>
                <a:sym typeface="Wingdings" pitchFamily="2" charset="2"/>
              </a:rPr>
              <a:t> vignetting  brightness drop in the image periphery</a:t>
            </a:r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EB0ABA12-455E-BA4C-A4B3-76EB3E1F6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06588"/>
            <a:ext cx="2528888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4" descr="humaneye">
            <a:extLst>
              <a:ext uri="{FF2B5EF4-FFF2-40B4-BE49-F238E27FC236}">
                <a16:creationId xmlns:a16="http://schemas.microsoft.com/office/drawing/2014/main" id="{E0009E42-5010-9D47-8320-AE1A7EFA4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13" y="1295400"/>
            <a:ext cx="41910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2" name="Group 8">
            <a:extLst>
              <a:ext uri="{FF2B5EF4-FFF2-40B4-BE49-F238E27FC236}">
                <a16:creationId xmlns:a16="http://schemas.microsoft.com/office/drawing/2014/main" id="{88761D5C-4BF5-6443-87DC-E805D20AB7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30775" y="4064000"/>
            <a:ext cx="3756025" cy="2717800"/>
            <a:chOff x="1536" y="2368"/>
            <a:chExt cx="2432" cy="1760"/>
          </a:xfrm>
        </p:grpSpPr>
        <p:sp>
          <p:nvSpPr>
            <p:cNvPr id="51207" name="AutoShape 7">
              <a:extLst>
                <a:ext uri="{FF2B5EF4-FFF2-40B4-BE49-F238E27FC236}">
                  <a16:creationId xmlns:a16="http://schemas.microsoft.com/office/drawing/2014/main" id="{18E12FDD-F4CC-0145-9596-6F6D86BC10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36" y="2368"/>
              <a:ext cx="2432" cy="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08" name="Rectangle 9">
              <a:extLst>
                <a:ext uri="{FF2B5EF4-FFF2-40B4-BE49-F238E27FC236}">
                  <a16:creationId xmlns:a16="http://schemas.microsoft.com/office/drawing/2014/main" id="{08F80494-AC04-6C41-834B-FC796B5E3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368"/>
              <a:ext cx="2432" cy="176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6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209" name="Freeform 10">
              <a:extLst>
                <a:ext uri="{FF2B5EF4-FFF2-40B4-BE49-F238E27FC236}">
                  <a16:creationId xmlns:a16="http://schemas.microsoft.com/office/drawing/2014/main" id="{A8306356-08AA-3647-BDCD-B4A284588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" y="2480"/>
              <a:ext cx="1156" cy="1264"/>
            </a:xfrm>
            <a:custGeom>
              <a:avLst/>
              <a:gdLst>
                <a:gd name="T0" fmla="*/ 1156 w 1156"/>
                <a:gd name="T1" fmla="*/ 278 h 1264"/>
                <a:gd name="T2" fmla="*/ 1108 w 1156"/>
                <a:gd name="T3" fmla="*/ 216 h 1264"/>
                <a:gd name="T4" fmla="*/ 1054 w 1156"/>
                <a:gd name="T5" fmla="*/ 160 h 1264"/>
                <a:gd name="T6" fmla="*/ 994 w 1156"/>
                <a:gd name="T7" fmla="*/ 112 h 1264"/>
                <a:gd name="T8" fmla="*/ 928 w 1156"/>
                <a:gd name="T9" fmla="*/ 74 h 1264"/>
                <a:gd name="T10" fmla="*/ 860 w 1156"/>
                <a:gd name="T11" fmla="*/ 42 h 1264"/>
                <a:gd name="T12" fmla="*/ 790 w 1156"/>
                <a:gd name="T13" fmla="*/ 20 h 1264"/>
                <a:gd name="T14" fmla="*/ 716 w 1156"/>
                <a:gd name="T15" fmla="*/ 6 h 1264"/>
                <a:gd name="T16" fmla="*/ 642 w 1156"/>
                <a:gd name="T17" fmla="*/ 0 h 1264"/>
                <a:gd name="T18" fmla="*/ 566 w 1156"/>
                <a:gd name="T19" fmla="*/ 4 h 1264"/>
                <a:gd name="T20" fmla="*/ 492 w 1156"/>
                <a:gd name="T21" fmla="*/ 16 h 1264"/>
                <a:gd name="T22" fmla="*/ 418 w 1156"/>
                <a:gd name="T23" fmla="*/ 36 h 1264"/>
                <a:gd name="T24" fmla="*/ 348 w 1156"/>
                <a:gd name="T25" fmla="*/ 68 h 1264"/>
                <a:gd name="T26" fmla="*/ 278 w 1156"/>
                <a:gd name="T27" fmla="*/ 108 h 1264"/>
                <a:gd name="T28" fmla="*/ 216 w 1156"/>
                <a:gd name="T29" fmla="*/ 156 h 1264"/>
                <a:gd name="T30" fmla="*/ 160 w 1156"/>
                <a:gd name="T31" fmla="*/ 210 h 1264"/>
                <a:gd name="T32" fmla="*/ 114 w 1156"/>
                <a:gd name="T33" fmla="*/ 270 h 1264"/>
                <a:gd name="T34" fmla="*/ 74 w 1156"/>
                <a:gd name="T35" fmla="*/ 336 h 1264"/>
                <a:gd name="T36" fmla="*/ 42 w 1156"/>
                <a:gd name="T37" fmla="*/ 404 h 1264"/>
                <a:gd name="T38" fmla="*/ 20 w 1156"/>
                <a:gd name="T39" fmla="*/ 474 h 1264"/>
                <a:gd name="T40" fmla="*/ 6 w 1156"/>
                <a:gd name="T41" fmla="*/ 548 h 1264"/>
                <a:gd name="T42" fmla="*/ 0 w 1156"/>
                <a:gd name="T43" fmla="*/ 622 h 1264"/>
                <a:gd name="T44" fmla="*/ 4 w 1156"/>
                <a:gd name="T45" fmla="*/ 698 h 1264"/>
                <a:gd name="T46" fmla="*/ 16 w 1156"/>
                <a:gd name="T47" fmla="*/ 772 h 1264"/>
                <a:gd name="T48" fmla="*/ 38 w 1156"/>
                <a:gd name="T49" fmla="*/ 846 h 1264"/>
                <a:gd name="T50" fmla="*/ 68 w 1156"/>
                <a:gd name="T51" fmla="*/ 918 h 1264"/>
                <a:gd name="T52" fmla="*/ 108 w 1156"/>
                <a:gd name="T53" fmla="*/ 986 h 1264"/>
                <a:gd name="T54" fmla="*/ 156 w 1156"/>
                <a:gd name="T55" fmla="*/ 1048 h 1264"/>
                <a:gd name="T56" fmla="*/ 212 w 1156"/>
                <a:gd name="T57" fmla="*/ 1104 h 1264"/>
                <a:gd name="T58" fmla="*/ 272 w 1156"/>
                <a:gd name="T59" fmla="*/ 1152 h 1264"/>
                <a:gd name="T60" fmla="*/ 336 w 1156"/>
                <a:gd name="T61" fmla="*/ 1190 h 1264"/>
                <a:gd name="T62" fmla="*/ 404 w 1156"/>
                <a:gd name="T63" fmla="*/ 1222 h 1264"/>
                <a:gd name="T64" fmla="*/ 476 w 1156"/>
                <a:gd name="T65" fmla="*/ 1244 h 1264"/>
                <a:gd name="T66" fmla="*/ 548 w 1156"/>
                <a:gd name="T67" fmla="*/ 1258 h 1264"/>
                <a:gd name="T68" fmla="*/ 622 w 1156"/>
                <a:gd name="T69" fmla="*/ 1264 h 1264"/>
                <a:gd name="T70" fmla="*/ 698 w 1156"/>
                <a:gd name="T71" fmla="*/ 1260 h 1264"/>
                <a:gd name="T72" fmla="*/ 772 w 1156"/>
                <a:gd name="T73" fmla="*/ 1248 h 1264"/>
                <a:gd name="T74" fmla="*/ 846 w 1156"/>
                <a:gd name="T75" fmla="*/ 1228 h 1264"/>
                <a:gd name="T76" fmla="*/ 918 w 1156"/>
                <a:gd name="T77" fmla="*/ 1196 h 1264"/>
                <a:gd name="T78" fmla="*/ 986 w 1156"/>
                <a:gd name="T79" fmla="*/ 1156 h 1264"/>
                <a:gd name="T80" fmla="*/ 1046 w 1156"/>
                <a:gd name="T81" fmla="*/ 1110 h 1264"/>
                <a:gd name="T82" fmla="*/ 1102 w 1156"/>
                <a:gd name="T83" fmla="*/ 1054 h 1264"/>
                <a:gd name="T84" fmla="*/ 1152 w 1156"/>
                <a:gd name="T85" fmla="*/ 992 h 126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56"/>
                <a:gd name="T130" fmla="*/ 0 h 1264"/>
                <a:gd name="T131" fmla="*/ 1156 w 1156"/>
                <a:gd name="T132" fmla="*/ 1264 h 126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56" h="1264">
                  <a:moveTo>
                    <a:pt x="1156" y="278"/>
                  </a:moveTo>
                  <a:lnTo>
                    <a:pt x="1108" y="216"/>
                  </a:lnTo>
                  <a:lnTo>
                    <a:pt x="1054" y="160"/>
                  </a:lnTo>
                  <a:lnTo>
                    <a:pt x="994" y="112"/>
                  </a:lnTo>
                  <a:lnTo>
                    <a:pt x="928" y="74"/>
                  </a:lnTo>
                  <a:lnTo>
                    <a:pt x="860" y="42"/>
                  </a:lnTo>
                  <a:lnTo>
                    <a:pt x="790" y="20"/>
                  </a:lnTo>
                  <a:lnTo>
                    <a:pt x="716" y="6"/>
                  </a:lnTo>
                  <a:lnTo>
                    <a:pt x="642" y="0"/>
                  </a:lnTo>
                  <a:lnTo>
                    <a:pt x="566" y="4"/>
                  </a:lnTo>
                  <a:lnTo>
                    <a:pt x="492" y="16"/>
                  </a:lnTo>
                  <a:lnTo>
                    <a:pt x="418" y="36"/>
                  </a:lnTo>
                  <a:lnTo>
                    <a:pt x="348" y="68"/>
                  </a:lnTo>
                  <a:lnTo>
                    <a:pt x="278" y="108"/>
                  </a:lnTo>
                  <a:lnTo>
                    <a:pt x="216" y="156"/>
                  </a:lnTo>
                  <a:lnTo>
                    <a:pt x="160" y="210"/>
                  </a:lnTo>
                  <a:lnTo>
                    <a:pt x="114" y="270"/>
                  </a:lnTo>
                  <a:lnTo>
                    <a:pt x="74" y="336"/>
                  </a:lnTo>
                  <a:lnTo>
                    <a:pt x="42" y="404"/>
                  </a:lnTo>
                  <a:lnTo>
                    <a:pt x="20" y="474"/>
                  </a:lnTo>
                  <a:lnTo>
                    <a:pt x="6" y="548"/>
                  </a:lnTo>
                  <a:lnTo>
                    <a:pt x="0" y="622"/>
                  </a:lnTo>
                  <a:lnTo>
                    <a:pt x="4" y="698"/>
                  </a:lnTo>
                  <a:lnTo>
                    <a:pt x="16" y="772"/>
                  </a:lnTo>
                  <a:lnTo>
                    <a:pt x="38" y="846"/>
                  </a:lnTo>
                  <a:lnTo>
                    <a:pt x="68" y="918"/>
                  </a:lnTo>
                  <a:lnTo>
                    <a:pt x="108" y="986"/>
                  </a:lnTo>
                  <a:lnTo>
                    <a:pt x="156" y="1048"/>
                  </a:lnTo>
                  <a:lnTo>
                    <a:pt x="212" y="1104"/>
                  </a:lnTo>
                  <a:lnTo>
                    <a:pt x="272" y="1152"/>
                  </a:lnTo>
                  <a:lnTo>
                    <a:pt x="336" y="1190"/>
                  </a:lnTo>
                  <a:lnTo>
                    <a:pt x="404" y="1222"/>
                  </a:lnTo>
                  <a:lnTo>
                    <a:pt x="476" y="1244"/>
                  </a:lnTo>
                  <a:lnTo>
                    <a:pt x="548" y="1258"/>
                  </a:lnTo>
                  <a:lnTo>
                    <a:pt x="622" y="1264"/>
                  </a:lnTo>
                  <a:lnTo>
                    <a:pt x="698" y="1260"/>
                  </a:lnTo>
                  <a:lnTo>
                    <a:pt x="772" y="1248"/>
                  </a:lnTo>
                  <a:lnTo>
                    <a:pt x="846" y="1228"/>
                  </a:lnTo>
                  <a:lnTo>
                    <a:pt x="918" y="1196"/>
                  </a:lnTo>
                  <a:lnTo>
                    <a:pt x="986" y="1156"/>
                  </a:lnTo>
                  <a:lnTo>
                    <a:pt x="1046" y="1110"/>
                  </a:lnTo>
                  <a:lnTo>
                    <a:pt x="1102" y="1054"/>
                  </a:lnTo>
                  <a:lnTo>
                    <a:pt x="1152" y="992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0" name="Freeform 11">
              <a:extLst>
                <a:ext uri="{FF2B5EF4-FFF2-40B4-BE49-F238E27FC236}">
                  <a16:creationId xmlns:a16="http://schemas.microsoft.com/office/drawing/2014/main" id="{7A0A40A4-0F92-2A4C-A3BA-7A4B308B5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752"/>
              <a:ext cx="178" cy="720"/>
            </a:xfrm>
            <a:custGeom>
              <a:avLst/>
              <a:gdLst>
                <a:gd name="T0" fmla="*/ 0 w 178"/>
                <a:gd name="T1" fmla="*/ 0 h 720"/>
                <a:gd name="T2" fmla="*/ 50 w 178"/>
                <a:gd name="T3" fmla="*/ 44 h 720"/>
                <a:gd name="T4" fmla="*/ 94 w 178"/>
                <a:gd name="T5" fmla="*/ 94 h 720"/>
                <a:gd name="T6" fmla="*/ 128 w 178"/>
                <a:gd name="T7" fmla="*/ 148 h 720"/>
                <a:gd name="T8" fmla="*/ 152 w 178"/>
                <a:gd name="T9" fmla="*/ 206 h 720"/>
                <a:gd name="T10" fmla="*/ 170 w 178"/>
                <a:gd name="T11" fmla="*/ 266 h 720"/>
                <a:gd name="T12" fmla="*/ 178 w 178"/>
                <a:gd name="T13" fmla="*/ 328 h 720"/>
                <a:gd name="T14" fmla="*/ 178 w 178"/>
                <a:gd name="T15" fmla="*/ 392 h 720"/>
                <a:gd name="T16" fmla="*/ 170 w 178"/>
                <a:gd name="T17" fmla="*/ 454 h 720"/>
                <a:gd name="T18" fmla="*/ 152 w 178"/>
                <a:gd name="T19" fmla="*/ 516 h 720"/>
                <a:gd name="T20" fmla="*/ 126 w 178"/>
                <a:gd name="T21" fmla="*/ 574 h 720"/>
                <a:gd name="T22" fmla="*/ 90 w 178"/>
                <a:gd name="T23" fmla="*/ 630 h 720"/>
                <a:gd name="T24" fmla="*/ 48 w 178"/>
                <a:gd name="T25" fmla="*/ 678 h 720"/>
                <a:gd name="T26" fmla="*/ 0 w 178"/>
                <a:gd name="T27" fmla="*/ 720 h 7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78"/>
                <a:gd name="T43" fmla="*/ 0 h 720"/>
                <a:gd name="T44" fmla="*/ 178 w 178"/>
                <a:gd name="T45" fmla="*/ 720 h 72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78" h="720">
                  <a:moveTo>
                    <a:pt x="0" y="0"/>
                  </a:moveTo>
                  <a:lnTo>
                    <a:pt x="50" y="44"/>
                  </a:lnTo>
                  <a:lnTo>
                    <a:pt x="94" y="94"/>
                  </a:lnTo>
                  <a:lnTo>
                    <a:pt x="128" y="148"/>
                  </a:lnTo>
                  <a:lnTo>
                    <a:pt x="152" y="206"/>
                  </a:lnTo>
                  <a:lnTo>
                    <a:pt x="170" y="266"/>
                  </a:lnTo>
                  <a:lnTo>
                    <a:pt x="178" y="328"/>
                  </a:lnTo>
                  <a:lnTo>
                    <a:pt x="178" y="392"/>
                  </a:lnTo>
                  <a:lnTo>
                    <a:pt x="170" y="454"/>
                  </a:lnTo>
                  <a:lnTo>
                    <a:pt x="152" y="516"/>
                  </a:lnTo>
                  <a:lnTo>
                    <a:pt x="126" y="574"/>
                  </a:lnTo>
                  <a:lnTo>
                    <a:pt x="90" y="630"/>
                  </a:lnTo>
                  <a:lnTo>
                    <a:pt x="48" y="678"/>
                  </a:lnTo>
                  <a:lnTo>
                    <a:pt x="0" y="72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1" name="Freeform 12">
              <a:extLst>
                <a:ext uri="{FF2B5EF4-FFF2-40B4-BE49-F238E27FC236}">
                  <a16:creationId xmlns:a16="http://schemas.microsoft.com/office/drawing/2014/main" id="{D3299085-BC12-AB49-8F5E-5AF7280B3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" y="2824"/>
              <a:ext cx="72" cy="576"/>
            </a:xfrm>
            <a:custGeom>
              <a:avLst/>
              <a:gdLst>
                <a:gd name="T0" fmla="*/ 0 w 72"/>
                <a:gd name="T1" fmla="*/ 0 h 576"/>
                <a:gd name="T2" fmla="*/ 32 w 72"/>
                <a:gd name="T3" fmla="*/ 70 h 576"/>
                <a:gd name="T4" fmla="*/ 54 w 72"/>
                <a:gd name="T5" fmla="*/ 142 h 576"/>
                <a:gd name="T6" fmla="*/ 68 w 72"/>
                <a:gd name="T7" fmla="*/ 214 h 576"/>
                <a:gd name="T8" fmla="*/ 72 w 72"/>
                <a:gd name="T9" fmla="*/ 288 h 576"/>
                <a:gd name="T10" fmla="*/ 68 w 72"/>
                <a:gd name="T11" fmla="*/ 362 h 576"/>
                <a:gd name="T12" fmla="*/ 54 w 72"/>
                <a:gd name="T13" fmla="*/ 436 h 576"/>
                <a:gd name="T14" fmla="*/ 32 w 72"/>
                <a:gd name="T15" fmla="*/ 508 h 576"/>
                <a:gd name="T16" fmla="*/ 0 w 72"/>
                <a:gd name="T17" fmla="*/ 576 h 5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576"/>
                <a:gd name="T29" fmla="*/ 72 w 72"/>
                <a:gd name="T30" fmla="*/ 576 h 5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576">
                  <a:moveTo>
                    <a:pt x="0" y="0"/>
                  </a:moveTo>
                  <a:lnTo>
                    <a:pt x="32" y="70"/>
                  </a:lnTo>
                  <a:lnTo>
                    <a:pt x="54" y="142"/>
                  </a:lnTo>
                  <a:lnTo>
                    <a:pt x="68" y="214"/>
                  </a:lnTo>
                  <a:lnTo>
                    <a:pt x="72" y="288"/>
                  </a:lnTo>
                  <a:lnTo>
                    <a:pt x="68" y="362"/>
                  </a:lnTo>
                  <a:lnTo>
                    <a:pt x="54" y="436"/>
                  </a:lnTo>
                  <a:lnTo>
                    <a:pt x="32" y="508"/>
                  </a:lnTo>
                  <a:lnTo>
                    <a:pt x="0" y="576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2" name="Freeform 13">
              <a:extLst>
                <a:ext uri="{FF2B5EF4-FFF2-40B4-BE49-F238E27FC236}">
                  <a16:creationId xmlns:a16="http://schemas.microsoft.com/office/drawing/2014/main" id="{411E6261-0235-6B4F-9F1A-7CCA27B65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" y="2820"/>
              <a:ext cx="148" cy="580"/>
            </a:xfrm>
            <a:custGeom>
              <a:avLst/>
              <a:gdLst>
                <a:gd name="T0" fmla="*/ 148 w 148"/>
                <a:gd name="T1" fmla="*/ 0 h 580"/>
                <a:gd name="T2" fmla="*/ 104 w 148"/>
                <a:gd name="T3" fmla="*/ 38 h 580"/>
                <a:gd name="T4" fmla="*/ 68 w 148"/>
                <a:gd name="T5" fmla="*/ 82 h 580"/>
                <a:gd name="T6" fmla="*/ 38 w 148"/>
                <a:gd name="T7" fmla="*/ 130 h 580"/>
                <a:gd name="T8" fmla="*/ 18 w 148"/>
                <a:gd name="T9" fmla="*/ 182 h 580"/>
                <a:gd name="T10" fmla="*/ 4 w 148"/>
                <a:gd name="T11" fmla="*/ 236 h 580"/>
                <a:gd name="T12" fmla="*/ 0 w 148"/>
                <a:gd name="T13" fmla="*/ 290 h 580"/>
                <a:gd name="T14" fmla="*/ 4 w 148"/>
                <a:gd name="T15" fmla="*/ 346 h 580"/>
                <a:gd name="T16" fmla="*/ 16 w 148"/>
                <a:gd name="T17" fmla="*/ 400 h 580"/>
                <a:gd name="T18" fmla="*/ 38 w 148"/>
                <a:gd name="T19" fmla="*/ 454 h 580"/>
                <a:gd name="T20" fmla="*/ 68 w 148"/>
                <a:gd name="T21" fmla="*/ 504 h 580"/>
                <a:gd name="T22" fmla="*/ 102 w 148"/>
                <a:gd name="T23" fmla="*/ 544 h 580"/>
                <a:gd name="T24" fmla="*/ 144 w 148"/>
                <a:gd name="T25" fmla="*/ 580 h 5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8"/>
                <a:gd name="T40" fmla="*/ 0 h 580"/>
                <a:gd name="T41" fmla="*/ 148 w 148"/>
                <a:gd name="T42" fmla="*/ 580 h 5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8" h="580">
                  <a:moveTo>
                    <a:pt x="148" y="0"/>
                  </a:moveTo>
                  <a:lnTo>
                    <a:pt x="104" y="38"/>
                  </a:lnTo>
                  <a:lnTo>
                    <a:pt x="68" y="82"/>
                  </a:lnTo>
                  <a:lnTo>
                    <a:pt x="38" y="130"/>
                  </a:lnTo>
                  <a:lnTo>
                    <a:pt x="18" y="182"/>
                  </a:lnTo>
                  <a:lnTo>
                    <a:pt x="4" y="236"/>
                  </a:lnTo>
                  <a:lnTo>
                    <a:pt x="0" y="290"/>
                  </a:lnTo>
                  <a:lnTo>
                    <a:pt x="4" y="346"/>
                  </a:lnTo>
                  <a:lnTo>
                    <a:pt x="16" y="400"/>
                  </a:lnTo>
                  <a:lnTo>
                    <a:pt x="38" y="454"/>
                  </a:lnTo>
                  <a:lnTo>
                    <a:pt x="68" y="504"/>
                  </a:lnTo>
                  <a:lnTo>
                    <a:pt x="102" y="544"/>
                  </a:lnTo>
                  <a:lnTo>
                    <a:pt x="144" y="58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3" name="Freeform 14">
              <a:extLst>
                <a:ext uri="{FF2B5EF4-FFF2-40B4-BE49-F238E27FC236}">
                  <a16:creationId xmlns:a16="http://schemas.microsoft.com/office/drawing/2014/main" id="{FD7E38F4-A1F6-4A4B-B2C7-E062EA08E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" y="3100"/>
              <a:ext cx="24" cy="24"/>
            </a:xfrm>
            <a:custGeom>
              <a:avLst/>
              <a:gdLst>
                <a:gd name="T0" fmla="*/ 24 w 24"/>
                <a:gd name="T1" fmla="*/ 12 h 24"/>
                <a:gd name="T2" fmla="*/ 24 w 24"/>
                <a:gd name="T3" fmla="*/ 16 h 24"/>
                <a:gd name="T4" fmla="*/ 20 w 24"/>
                <a:gd name="T5" fmla="*/ 20 h 24"/>
                <a:gd name="T6" fmla="*/ 16 w 24"/>
                <a:gd name="T7" fmla="*/ 24 h 24"/>
                <a:gd name="T8" fmla="*/ 12 w 24"/>
                <a:gd name="T9" fmla="*/ 24 h 24"/>
                <a:gd name="T10" fmla="*/ 8 w 24"/>
                <a:gd name="T11" fmla="*/ 24 h 24"/>
                <a:gd name="T12" fmla="*/ 4 w 24"/>
                <a:gd name="T13" fmla="*/ 20 h 24"/>
                <a:gd name="T14" fmla="*/ 0 w 24"/>
                <a:gd name="T15" fmla="*/ 16 h 24"/>
                <a:gd name="T16" fmla="*/ 0 w 24"/>
                <a:gd name="T17" fmla="*/ 12 h 24"/>
                <a:gd name="T18" fmla="*/ 0 w 24"/>
                <a:gd name="T19" fmla="*/ 8 h 24"/>
                <a:gd name="T20" fmla="*/ 4 w 24"/>
                <a:gd name="T21" fmla="*/ 4 h 24"/>
                <a:gd name="T22" fmla="*/ 8 w 24"/>
                <a:gd name="T23" fmla="*/ 0 h 24"/>
                <a:gd name="T24" fmla="*/ 12 w 24"/>
                <a:gd name="T25" fmla="*/ 0 h 24"/>
                <a:gd name="T26" fmla="*/ 16 w 24"/>
                <a:gd name="T27" fmla="*/ 0 h 24"/>
                <a:gd name="T28" fmla="*/ 20 w 24"/>
                <a:gd name="T29" fmla="*/ 4 h 24"/>
                <a:gd name="T30" fmla="*/ 24 w 24"/>
                <a:gd name="T31" fmla="*/ 8 h 24"/>
                <a:gd name="T32" fmla="*/ 24 w 24"/>
                <a:gd name="T33" fmla="*/ 12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4"/>
                <a:gd name="T53" fmla="*/ 24 w 24"/>
                <a:gd name="T54" fmla="*/ 24 h 2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4" name="Freeform 15">
              <a:extLst>
                <a:ext uri="{FF2B5EF4-FFF2-40B4-BE49-F238E27FC236}">
                  <a16:creationId xmlns:a16="http://schemas.microsoft.com/office/drawing/2014/main" id="{6DF0C1F8-E6FA-5C40-9F51-A4F3F464B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" y="3100"/>
              <a:ext cx="24" cy="24"/>
            </a:xfrm>
            <a:custGeom>
              <a:avLst/>
              <a:gdLst>
                <a:gd name="T0" fmla="*/ 24 w 24"/>
                <a:gd name="T1" fmla="*/ 12 h 24"/>
                <a:gd name="T2" fmla="*/ 24 w 24"/>
                <a:gd name="T3" fmla="*/ 16 h 24"/>
                <a:gd name="T4" fmla="*/ 20 w 24"/>
                <a:gd name="T5" fmla="*/ 20 h 24"/>
                <a:gd name="T6" fmla="*/ 16 w 24"/>
                <a:gd name="T7" fmla="*/ 24 h 24"/>
                <a:gd name="T8" fmla="*/ 12 w 24"/>
                <a:gd name="T9" fmla="*/ 24 h 24"/>
                <a:gd name="T10" fmla="*/ 8 w 24"/>
                <a:gd name="T11" fmla="*/ 24 h 24"/>
                <a:gd name="T12" fmla="*/ 4 w 24"/>
                <a:gd name="T13" fmla="*/ 20 h 24"/>
                <a:gd name="T14" fmla="*/ 0 w 24"/>
                <a:gd name="T15" fmla="*/ 16 h 24"/>
                <a:gd name="T16" fmla="*/ 0 w 24"/>
                <a:gd name="T17" fmla="*/ 12 h 24"/>
                <a:gd name="T18" fmla="*/ 0 w 24"/>
                <a:gd name="T19" fmla="*/ 8 h 24"/>
                <a:gd name="T20" fmla="*/ 4 w 24"/>
                <a:gd name="T21" fmla="*/ 4 h 24"/>
                <a:gd name="T22" fmla="*/ 8 w 24"/>
                <a:gd name="T23" fmla="*/ 0 h 24"/>
                <a:gd name="T24" fmla="*/ 12 w 24"/>
                <a:gd name="T25" fmla="*/ 0 h 24"/>
                <a:gd name="T26" fmla="*/ 16 w 24"/>
                <a:gd name="T27" fmla="*/ 0 h 24"/>
                <a:gd name="T28" fmla="*/ 20 w 24"/>
                <a:gd name="T29" fmla="*/ 4 h 24"/>
                <a:gd name="T30" fmla="*/ 24 w 24"/>
                <a:gd name="T31" fmla="*/ 8 h 24"/>
                <a:gd name="T32" fmla="*/ 24 w 24"/>
                <a:gd name="T33" fmla="*/ 12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4"/>
                <a:gd name="T53" fmla="*/ 24 w 24"/>
                <a:gd name="T54" fmla="*/ 24 h 2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5" name="Freeform 16">
              <a:extLst>
                <a:ext uri="{FF2B5EF4-FFF2-40B4-BE49-F238E27FC236}">
                  <a16:creationId xmlns:a16="http://schemas.microsoft.com/office/drawing/2014/main" id="{253C6789-CDF9-CA4F-B071-36F8E192C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" y="3100"/>
              <a:ext cx="24" cy="24"/>
            </a:xfrm>
            <a:custGeom>
              <a:avLst/>
              <a:gdLst>
                <a:gd name="T0" fmla="*/ 24 w 24"/>
                <a:gd name="T1" fmla="*/ 12 h 24"/>
                <a:gd name="T2" fmla="*/ 24 w 24"/>
                <a:gd name="T3" fmla="*/ 16 h 24"/>
                <a:gd name="T4" fmla="*/ 20 w 24"/>
                <a:gd name="T5" fmla="*/ 20 h 24"/>
                <a:gd name="T6" fmla="*/ 16 w 24"/>
                <a:gd name="T7" fmla="*/ 24 h 24"/>
                <a:gd name="T8" fmla="*/ 12 w 24"/>
                <a:gd name="T9" fmla="*/ 24 h 24"/>
                <a:gd name="T10" fmla="*/ 8 w 24"/>
                <a:gd name="T11" fmla="*/ 24 h 24"/>
                <a:gd name="T12" fmla="*/ 4 w 24"/>
                <a:gd name="T13" fmla="*/ 20 h 24"/>
                <a:gd name="T14" fmla="*/ 0 w 24"/>
                <a:gd name="T15" fmla="*/ 16 h 24"/>
                <a:gd name="T16" fmla="*/ 0 w 24"/>
                <a:gd name="T17" fmla="*/ 12 h 24"/>
                <a:gd name="T18" fmla="*/ 0 w 24"/>
                <a:gd name="T19" fmla="*/ 8 h 24"/>
                <a:gd name="T20" fmla="*/ 4 w 24"/>
                <a:gd name="T21" fmla="*/ 4 h 24"/>
                <a:gd name="T22" fmla="*/ 8 w 24"/>
                <a:gd name="T23" fmla="*/ 0 h 24"/>
                <a:gd name="T24" fmla="*/ 12 w 24"/>
                <a:gd name="T25" fmla="*/ 0 h 24"/>
                <a:gd name="T26" fmla="*/ 16 w 24"/>
                <a:gd name="T27" fmla="*/ 0 h 24"/>
                <a:gd name="T28" fmla="*/ 20 w 24"/>
                <a:gd name="T29" fmla="*/ 4 h 24"/>
                <a:gd name="T30" fmla="*/ 24 w 24"/>
                <a:gd name="T31" fmla="*/ 8 h 24"/>
                <a:gd name="T32" fmla="*/ 24 w 24"/>
                <a:gd name="T33" fmla="*/ 12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4"/>
                <a:gd name="T53" fmla="*/ 24 w 24"/>
                <a:gd name="T54" fmla="*/ 24 h 2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6" name="Freeform 17">
              <a:extLst>
                <a:ext uri="{FF2B5EF4-FFF2-40B4-BE49-F238E27FC236}">
                  <a16:creationId xmlns:a16="http://schemas.microsoft.com/office/drawing/2014/main" id="{E164858B-DD71-994F-9AE0-A3ABF8BF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" y="3100"/>
              <a:ext cx="24" cy="24"/>
            </a:xfrm>
            <a:custGeom>
              <a:avLst/>
              <a:gdLst>
                <a:gd name="T0" fmla="*/ 24 w 24"/>
                <a:gd name="T1" fmla="*/ 12 h 24"/>
                <a:gd name="T2" fmla="*/ 24 w 24"/>
                <a:gd name="T3" fmla="*/ 16 h 24"/>
                <a:gd name="T4" fmla="*/ 20 w 24"/>
                <a:gd name="T5" fmla="*/ 20 h 24"/>
                <a:gd name="T6" fmla="*/ 16 w 24"/>
                <a:gd name="T7" fmla="*/ 24 h 24"/>
                <a:gd name="T8" fmla="*/ 12 w 24"/>
                <a:gd name="T9" fmla="*/ 24 h 24"/>
                <a:gd name="T10" fmla="*/ 8 w 24"/>
                <a:gd name="T11" fmla="*/ 24 h 24"/>
                <a:gd name="T12" fmla="*/ 4 w 24"/>
                <a:gd name="T13" fmla="*/ 20 h 24"/>
                <a:gd name="T14" fmla="*/ 0 w 24"/>
                <a:gd name="T15" fmla="*/ 16 h 24"/>
                <a:gd name="T16" fmla="*/ 0 w 24"/>
                <a:gd name="T17" fmla="*/ 12 h 24"/>
                <a:gd name="T18" fmla="*/ 0 w 24"/>
                <a:gd name="T19" fmla="*/ 8 h 24"/>
                <a:gd name="T20" fmla="*/ 4 w 24"/>
                <a:gd name="T21" fmla="*/ 4 h 24"/>
                <a:gd name="T22" fmla="*/ 8 w 24"/>
                <a:gd name="T23" fmla="*/ 0 h 24"/>
                <a:gd name="T24" fmla="*/ 12 w 24"/>
                <a:gd name="T25" fmla="*/ 0 h 24"/>
                <a:gd name="T26" fmla="*/ 16 w 24"/>
                <a:gd name="T27" fmla="*/ 0 h 24"/>
                <a:gd name="T28" fmla="*/ 20 w 24"/>
                <a:gd name="T29" fmla="*/ 4 h 24"/>
                <a:gd name="T30" fmla="*/ 24 w 24"/>
                <a:gd name="T31" fmla="*/ 8 h 24"/>
                <a:gd name="T32" fmla="*/ 24 w 24"/>
                <a:gd name="T33" fmla="*/ 12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4"/>
                <a:gd name="T53" fmla="*/ 24 w 24"/>
                <a:gd name="T54" fmla="*/ 24 h 2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7" name="Freeform 18">
              <a:extLst>
                <a:ext uri="{FF2B5EF4-FFF2-40B4-BE49-F238E27FC236}">
                  <a16:creationId xmlns:a16="http://schemas.microsoft.com/office/drawing/2014/main" id="{A678F5D0-BBDB-E344-BA72-79C529D5D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" y="3100"/>
              <a:ext cx="24" cy="24"/>
            </a:xfrm>
            <a:custGeom>
              <a:avLst/>
              <a:gdLst>
                <a:gd name="T0" fmla="*/ 24 w 24"/>
                <a:gd name="T1" fmla="*/ 12 h 24"/>
                <a:gd name="T2" fmla="*/ 24 w 24"/>
                <a:gd name="T3" fmla="*/ 16 h 24"/>
                <a:gd name="T4" fmla="*/ 20 w 24"/>
                <a:gd name="T5" fmla="*/ 20 h 24"/>
                <a:gd name="T6" fmla="*/ 16 w 24"/>
                <a:gd name="T7" fmla="*/ 24 h 24"/>
                <a:gd name="T8" fmla="*/ 12 w 24"/>
                <a:gd name="T9" fmla="*/ 24 h 24"/>
                <a:gd name="T10" fmla="*/ 8 w 24"/>
                <a:gd name="T11" fmla="*/ 24 h 24"/>
                <a:gd name="T12" fmla="*/ 4 w 24"/>
                <a:gd name="T13" fmla="*/ 20 h 24"/>
                <a:gd name="T14" fmla="*/ 0 w 24"/>
                <a:gd name="T15" fmla="*/ 16 h 24"/>
                <a:gd name="T16" fmla="*/ 0 w 24"/>
                <a:gd name="T17" fmla="*/ 12 h 24"/>
                <a:gd name="T18" fmla="*/ 0 w 24"/>
                <a:gd name="T19" fmla="*/ 8 h 24"/>
                <a:gd name="T20" fmla="*/ 4 w 24"/>
                <a:gd name="T21" fmla="*/ 4 h 24"/>
                <a:gd name="T22" fmla="*/ 8 w 24"/>
                <a:gd name="T23" fmla="*/ 0 h 24"/>
                <a:gd name="T24" fmla="*/ 12 w 24"/>
                <a:gd name="T25" fmla="*/ 0 h 24"/>
                <a:gd name="T26" fmla="*/ 16 w 24"/>
                <a:gd name="T27" fmla="*/ 0 h 24"/>
                <a:gd name="T28" fmla="*/ 20 w 24"/>
                <a:gd name="T29" fmla="*/ 4 h 24"/>
                <a:gd name="T30" fmla="*/ 24 w 24"/>
                <a:gd name="T31" fmla="*/ 8 h 24"/>
                <a:gd name="T32" fmla="*/ 24 w 24"/>
                <a:gd name="T33" fmla="*/ 12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4"/>
                <a:gd name="T53" fmla="*/ 24 w 24"/>
                <a:gd name="T54" fmla="*/ 24 h 2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8" name="Freeform 19">
              <a:extLst>
                <a:ext uri="{FF2B5EF4-FFF2-40B4-BE49-F238E27FC236}">
                  <a16:creationId xmlns:a16="http://schemas.microsoft.com/office/drawing/2014/main" id="{5BF5C001-2C87-3B4D-AA45-0AD237C5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" y="3100"/>
              <a:ext cx="24" cy="24"/>
            </a:xfrm>
            <a:custGeom>
              <a:avLst/>
              <a:gdLst>
                <a:gd name="T0" fmla="*/ 24 w 24"/>
                <a:gd name="T1" fmla="*/ 12 h 24"/>
                <a:gd name="T2" fmla="*/ 24 w 24"/>
                <a:gd name="T3" fmla="*/ 16 h 24"/>
                <a:gd name="T4" fmla="*/ 20 w 24"/>
                <a:gd name="T5" fmla="*/ 20 h 24"/>
                <a:gd name="T6" fmla="*/ 16 w 24"/>
                <a:gd name="T7" fmla="*/ 24 h 24"/>
                <a:gd name="T8" fmla="*/ 12 w 24"/>
                <a:gd name="T9" fmla="*/ 24 h 24"/>
                <a:gd name="T10" fmla="*/ 8 w 24"/>
                <a:gd name="T11" fmla="*/ 24 h 24"/>
                <a:gd name="T12" fmla="*/ 4 w 24"/>
                <a:gd name="T13" fmla="*/ 20 h 24"/>
                <a:gd name="T14" fmla="*/ 0 w 24"/>
                <a:gd name="T15" fmla="*/ 16 h 24"/>
                <a:gd name="T16" fmla="*/ 0 w 24"/>
                <a:gd name="T17" fmla="*/ 12 h 24"/>
                <a:gd name="T18" fmla="*/ 0 w 24"/>
                <a:gd name="T19" fmla="*/ 8 h 24"/>
                <a:gd name="T20" fmla="*/ 4 w 24"/>
                <a:gd name="T21" fmla="*/ 4 h 24"/>
                <a:gd name="T22" fmla="*/ 8 w 24"/>
                <a:gd name="T23" fmla="*/ 0 h 24"/>
                <a:gd name="T24" fmla="*/ 12 w 24"/>
                <a:gd name="T25" fmla="*/ 0 h 24"/>
                <a:gd name="T26" fmla="*/ 16 w 24"/>
                <a:gd name="T27" fmla="*/ 0 h 24"/>
                <a:gd name="T28" fmla="*/ 20 w 24"/>
                <a:gd name="T29" fmla="*/ 4 h 24"/>
                <a:gd name="T30" fmla="*/ 24 w 24"/>
                <a:gd name="T31" fmla="*/ 8 h 24"/>
                <a:gd name="T32" fmla="*/ 24 w 24"/>
                <a:gd name="T33" fmla="*/ 12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4"/>
                <a:gd name="T53" fmla="*/ 24 w 24"/>
                <a:gd name="T54" fmla="*/ 24 h 2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6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9" name="Freeform 20">
              <a:extLst>
                <a:ext uri="{FF2B5EF4-FFF2-40B4-BE49-F238E27FC236}">
                  <a16:creationId xmlns:a16="http://schemas.microsoft.com/office/drawing/2014/main" id="{AEFBB243-DB27-7A48-A5E9-64507FAA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" y="3100"/>
              <a:ext cx="24" cy="24"/>
            </a:xfrm>
            <a:custGeom>
              <a:avLst/>
              <a:gdLst>
                <a:gd name="T0" fmla="*/ 24 w 24"/>
                <a:gd name="T1" fmla="*/ 12 h 24"/>
                <a:gd name="T2" fmla="*/ 24 w 24"/>
                <a:gd name="T3" fmla="*/ 16 h 24"/>
                <a:gd name="T4" fmla="*/ 20 w 24"/>
                <a:gd name="T5" fmla="*/ 20 h 24"/>
                <a:gd name="T6" fmla="*/ 18 w 24"/>
                <a:gd name="T7" fmla="*/ 24 h 24"/>
                <a:gd name="T8" fmla="*/ 12 w 24"/>
                <a:gd name="T9" fmla="*/ 24 h 24"/>
                <a:gd name="T10" fmla="*/ 8 w 24"/>
                <a:gd name="T11" fmla="*/ 24 h 24"/>
                <a:gd name="T12" fmla="*/ 4 w 24"/>
                <a:gd name="T13" fmla="*/ 20 h 24"/>
                <a:gd name="T14" fmla="*/ 2 w 24"/>
                <a:gd name="T15" fmla="*/ 16 h 24"/>
                <a:gd name="T16" fmla="*/ 0 w 24"/>
                <a:gd name="T17" fmla="*/ 12 h 24"/>
                <a:gd name="T18" fmla="*/ 2 w 24"/>
                <a:gd name="T19" fmla="*/ 8 h 24"/>
                <a:gd name="T20" fmla="*/ 4 w 24"/>
                <a:gd name="T21" fmla="*/ 4 h 24"/>
                <a:gd name="T22" fmla="*/ 8 w 24"/>
                <a:gd name="T23" fmla="*/ 0 h 24"/>
                <a:gd name="T24" fmla="*/ 12 w 24"/>
                <a:gd name="T25" fmla="*/ 0 h 24"/>
                <a:gd name="T26" fmla="*/ 18 w 24"/>
                <a:gd name="T27" fmla="*/ 0 h 24"/>
                <a:gd name="T28" fmla="*/ 20 w 24"/>
                <a:gd name="T29" fmla="*/ 4 h 24"/>
                <a:gd name="T30" fmla="*/ 24 w 24"/>
                <a:gd name="T31" fmla="*/ 8 h 24"/>
                <a:gd name="T32" fmla="*/ 24 w 24"/>
                <a:gd name="T33" fmla="*/ 12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4"/>
                <a:gd name="T53" fmla="*/ 24 w 24"/>
                <a:gd name="T54" fmla="*/ 24 h 2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0" name="Freeform 21">
              <a:extLst>
                <a:ext uri="{FF2B5EF4-FFF2-40B4-BE49-F238E27FC236}">
                  <a16:creationId xmlns:a16="http://schemas.microsoft.com/office/drawing/2014/main" id="{D4A8868E-216C-9740-A136-815F93E7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" y="3100"/>
              <a:ext cx="24" cy="24"/>
            </a:xfrm>
            <a:custGeom>
              <a:avLst/>
              <a:gdLst>
                <a:gd name="T0" fmla="*/ 24 w 24"/>
                <a:gd name="T1" fmla="*/ 12 h 24"/>
                <a:gd name="T2" fmla="*/ 24 w 24"/>
                <a:gd name="T3" fmla="*/ 16 h 24"/>
                <a:gd name="T4" fmla="*/ 20 w 24"/>
                <a:gd name="T5" fmla="*/ 20 h 24"/>
                <a:gd name="T6" fmla="*/ 18 w 24"/>
                <a:gd name="T7" fmla="*/ 24 h 24"/>
                <a:gd name="T8" fmla="*/ 12 w 24"/>
                <a:gd name="T9" fmla="*/ 24 h 24"/>
                <a:gd name="T10" fmla="*/ 8 w 24"/>
                <a:gd name="T11" fmla="*/ 24 h 24"/>
                <a:gd name="T12" fmla="*/ 4 w 24"/>
                <a:gd name="T13" fmla="*/ 20 h 24"/>
                <a:gd name="T14" fmla="*/ 2 w 24"/>
                <a:gd name="T15" fmla="*/ 16 h 24"/>
                <a:gd name="T16" fmla="*/ 0 w 24"/>
                <a:gd name="T17" fmla="*/ 12 h 24"/>
                <a:gd name="T18" fmla="*/ 2 w 24"/>
                <a:gd name="T19" fmla="*/ 8 h 24"/>
                <a:gd name="T20" fmla="*/ 4 w 24"/>
                <a:gd name="T21" fmla="*/ 4 h 24"/>
                <a:gd name="T22" fmla="*/ 8 w 24"/>
                <a:gd name="T23" fmla="*/ 0 h 24"/>
                <a:gd name="T24" fmla="*/ 12 w 24"/>
                <a:gd name="T25" fmla="*/ 0 h 24"/>
                <a:gd name="T26" fmla="*/ 18 w 24"/>
                <a:gd name="T27" fmla="*/ 0 h 24"/>
                <a:gd name="T28" fmla="*/ 20 w 24"/>
                <a:gd name="T29" fmla="*/ 4 h 24"/>
                <a:gd name="T30" fmla="*/ 24 w 24"/>
                <a:gd name="T31" fmla="*/ 8 h 24"/>
                <a:gd name="T32" fmla="*/ 24 w 24"/>
                <a:gd name="T33" fmla="*/ 12 h 2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4"/>
                <a:gd name="T53" fmla="*/ 24 w 24"/>
                <a:gd name="T54" fmla="*/ 24 h 2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4">
                  <a:moveTo>
                    <a:pt x="24" y="12"/>
                  </a:moveTo>
                  <a:lnTo>
                    <a:pt x="24" y="16"/>
                  </a:lnTo>
                  <a:lnTo>
                    <a:pt x="20" y="20"/>
                  </a:lnTo>
                  <a:lnTo>
                    <a:pt x="18" y="24"/>
                  </a:lnTo>
                  <a:lnTo>
                    <a:pt x="12" y="24"/>
                  </a:lnTo>
                  <a:lnTo>
                    <a:pt x="8" y="24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24" y="8"/>
                  </a:lnTo>
                  <a:lnTo>
                    <a:pt x="24" y="12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1" name="Line 22">
              <a:extLst>
                <a:ext uri="{FF2B5EF4-FFF2-40B4-BE49-F238E27FC236}">
                  <a16:creationId xmlns:a16="http://schemas.microsoft.com/office/drawing/2014/main" id="{4FF7EB46-9CAA-7144-924C-18372665D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3112"/>
              <a:ext cx="216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2" name="Line 23">
              <a:extLst>
                <a:ext uri="{FF2B5EF4-FFF2-40B4-BE49-F238E27FC236}">
                  <a16:creationId xmlns:a16="http://schemas.microsoft.com/office/drawing/2014/main" id="{2787A6B0-7660-5C4F-BE4E-3ADBA9AD87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392"/>
              <a:ext cx="1" cy="172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3" name="Line 24">
              <a:extLst>
                <a:ext uri="{FF2B5EF4-FFF2-40B4-BE49-F238E27FC236}">
                  <a16:creationId xmlns:a16="http://schemas.microsoft.com/office/drawing/2014/main" id="{4C56C549-BDE0-594D-82BA-EFB3FFE37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4" y="2392"/>
              <a:ext cx="1" cy="172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4" name="Line 25">
              <a:extLst>
                <a:ext uri="{FF2B5EF4-FFF2-40B4-BE49-F238E27FC236}">
                  <a16:creationId xmlns:a16="http://schemas.microsoft.com/office/drawing/2014/main" id="{23430FD8-D2B1-DC49-940A-3CFAA42C75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392"/>
              <a:ext cx="1" cy="172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5" name="Line 26">
              <a:extLst>
                <a:ext uri="{FF2B5EF4-FFF2-40B4-BE49-F238E27FC236}">
                  <a16:creationId xmlns:a16="http://schemas.microsoft.com/office/drawing/2014/main" id="{03EB57F4-5B7A-D543-ACE5-B9854B9E2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2392"/>
              <a:ext cx="1" cy="172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6" name="Line 27">
              <a:extLst>
                <a:ext uri="{FF2B5EF4-FFF2-40B4-BE49-F238E27FC236}">
                  <a16:creationId xmlns:a16="http://schemas.microsoft.com/office/drawing/2014/main" id="{9A136A85-53BC-1544-9C6C-7CAD74DA4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2" y="4084"/>
              <a:ext cx="120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27" name="Freeform 28">
              <a:extLst>
                <a:ext uri="{FF2B5EF4-FFF2-40B4-BE49-F238E27FC236}">
                  <a16:creationId xmlns:a16="http://schemas.microsoft.com/office/drawing/2014/main" id="{82B1AC24-4ADF-D047-BDCC-9E2751DAE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2" y="4070"/>
              <a:ext cx="58" cy="28"/>
            </a:xfrm>
            <a:custGeom>
              <a:avLst/>
              <a:gdLst>
                <a:gd name="T0" fmla="*/ 58 w 58"/>
                <a:gd name="T1" fmla="*/ 28 h 28"/>
                <a:gd name="T2" fmla="*/ 0 w 58"/>
                <a:gd name="T3" fmla="*/ 14 h 28"/>
                <a:gd name="T4" fmla="*/ 58 w 58"/>
                <a:gd name="T5" fmla="*/ 0 h 28"/>
                <a:gd name="T6" fmla="*/ 0 60000 65536"/>
                <a:gd name="T7" fmla="*/ 0 60000 65536"/>
                <a:gd name="T8" fmla="*/ 0 60000 65536"/>
                <a:gd name="T9" fmla="*/ 0 w 58"/>
                <a:gd name="T10" fmla="*/ 0 h 28"/>
                <a:gd name="T11" fmla="*/ 58 w 58"/>
                <a:gd name="T12" fmla="*/ 28 h 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" h="28">
                  <a:moveTo>
                    <a:pt x="58" y="28"/>
                  </a:moveTo>
                  <a:lnTo>
                    <a:pt x="0" y="14"/>
                  </a:lnTo>
                  <a:lnTo>
                    <a:pt x="58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Freeform 29">
              <a:extLst>
                <a:ext uri="{FF2B5EF4-FFF2-40B4-BE49-F238E27FC236}">
                  <a16:creationId xmlns:a16="http://schemas.microsoft.com/office/drawing/2014/main" id="{9DABB2A7-044C-B042-A202-5AC4C4600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" y="4070"/>
              <a:ext cx="58" cy="28"/>
            </a:xfrm>
            <a:custGeom>
              <a:avLst/>
              <a:gdLst>
                <a:gd name="T0" fmla="*/ 0 w 58"/>
                <a:gd name="T1" fmla="*/ 0 h 28"/>
                <a:gd name="T2" fmla="*/ 58 w 58"/>
                <a:gd name="T3" fmla="*/ 14 h 28"/>
                <a:gd name="T4" fmla="*/ 0 w 58"/>
                <a:gd name="T5" fmla="*/ 28 h 28"/>
                <a:gd name="T6" fmla="*/ 0 60000 65536"/>
                <a:gd name="T7" fmla="*/ 0 60000 65536"/>
                <a:gd name="T8" fmla="*/ 0 60000 65536"/>
                <a:gd name="T9" fmla="*/ 0 w 58"/>
                <a:gd name="T10" fmla="*/ 0 h 28"/>
                <a:gd name="T11" fmla="*/ 58 w 58"/>
                <a:gd name="T12" fmla="*/ 28 h 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" h="28">
                  <a:moveTo>
                    <a:pt x="0" y="0"/>
                  </a:moveTo>
                  <a:lnTo>
                    <a:pt x="58" y="14"/>
                  </a:lnTo>
                  <a:lnTo>
                    <a:pt x="0" y="28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Line 30">
              <a:extLst>
                <a:ext uri="{FF2B5EF4-FFF2-40B4-BE49-F238E27FC236}">
                  <a16:creationId xmlns:a16="http://schemas.microsoft.com/office/drawing/2014/main" id="{DFF00A0F-63B1-4E4E-9317-EB4B885A50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2" y="4084"/>
              <a:ext cx="876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0" name="Freeform 31">
              <a:extLst>
                <a:ext uri="{FF2B5EF4-FFF2-40B4-BE49-F238E27FC236}">
                  <a16:creationId xmlns:a16="http://schemas.microsoft.com/office/drawing/2014/main" id="{B4406BB9-6D8B-AE44-BF75-C637CD64E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" y="4070"/>
              <a:ext cx="58" cy="28"/>
            </a:xfrm>
            <a:custGeom>
              <a:avLst/>
              <a:gdLst>
                <a:gd name="T0" fmla="*/ 58 w 58"/>
                <a:gd name="T1" fmla="*/ 28 h 28"/>
                <a:gd name="T2" fmla="*/ 0 w 58"/>
                <a:gd name="T3" fmla="*/ 14 h 28"/>
                <a:gd name="T4" fmla="*/ 58 w 58"/>
                <a:gd name="T5" fmla="*/ 0 h 28"/>
                <a:gd name="T6" fmla="*/ 0 60000 65536"/>
                <a:gd name="T7" fmla="*/ 0 60000 65536"/>
                <a:gd name="T8" fmla="*/ 0 60000 65536"/>
                <a:gd name="T9" fmla="*/ 0 w 58"/>
                <a:gd name="T10" fmla="*/ 0 h 28"/>
                <a:gd name="T11" fmla="*/ 58 w 58"/>
                <a:gd name="T12" fmla="*/ 28 h 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" h="28">
                  <a:moveTo>
                    <a:pt x="58" y="28"/>
                  </a:moveTo>
                  <a:lnTo>
                    <a:pt x="0" y="14"/>
                  </a:lnTo>
                  <a:lnTo>
                    <a:pt x="58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1" name="Freeform 32">
              <a:extLst>
                <a:ext uri="{FF2B5EF4-FFF2-40B4-BE49-F238E27FC236}">
                  <a16:creationId xmlns:a16="http://schemas.microsoft.com/office/drawing/2014/main" id="{27CF5026-6CCD-1648-9C23-B79A747AC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4070"/>
              <a:ext cx="58" cy="28"/>
            </a:xfrm>
            <a:custGeom>
              <a:avLst/>
              <a:gdLst>
                <a:gd name="T0" fmla="*/ 0 w 58"/>
                <a:gd name="T1" fmla="*/ 0 h 28"/>
                <a:gd name="T2" fmla="*/ 58 w 58"/>
                <a:gd name="T3" fmla="*/ 14 h 28"/>
                <a:gd name="T4" fmla="*/ 0 w 58"/>
                <a:gd name="T5" fmla="*/ 28 h 28"/>
                <a:gd name="T6" fmla="*/ 0 60000 65536"/>
                <a:gd name="T7" fmla="*/ 0 60000 65536"/>
                <a:gd name="T8" fmla="*/ 0 60000 65536"/>
                <a:gd name="T9" fmla="*/ 0 w 58"/>
                <a:gd name="T10" fmla="*/ 0 h 28"/>
                <a:gd name="T11" fmla="*/ 58 w 58"/>
                <a:gd name="T12" fmla="*/ 28 h 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" h="28">
                  <a:moveTo>
                    <a:pt x="0" y="0"/>
                  </a:moveTo>
                  <a:lnTo>
                    <a:pt x="58" y="14"/>
                  </a:lnTo>
                  <a:lnTo>
                    <a:pt x="0" y="28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2" name="Line 33">
              <a:extLst>
                <a:ext uri="{FF2B5EF4-FFF2-40B4-BE49-F238E27FC236}">
                  <a16:creationId xmlns:a16="http://schemas.microsoft.com/office/drawing/2014/main" id="{429A1AC4-4E3B-6E47-B0CF-DE484A3511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428"/>
              <a:ext cx="20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3" name="Freeform 34">
              <a:extLst>
                <a:ext uri="{FF2B5EF4-FFF2-40B4-BE49-F238E27FC236}">
                  <a16:creationId xmlns:a16="http://schemas.microsoft.com/office/drawing/2014/main" id="{C947D35F-CC85-654B-AC60-F19A4F9F3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" y="2414"/>
              <a:ext cx="58" cy="28"/>
            </a:xfrm>
            <a:custGeom>
              <a:avLst/>
              <a:gdLst>
                <a:gd name="T0" fmla="*/ 0 w 58"/>
                <a:gd name="T1" fmla="*/ 0 h 28"/>
                <a:gd name="T2" fmla="*/ 58 w 58"/>
                <a:gd name="T3" fmla="*/ 14 h 28"/>
                <a:gd name="T4" fmla="*/ 0 w 58"/>
                <a:gd name="T5" fmla="*/ 28 h 28"/>
                <a:gd name="T6" fmla="*/ 0 60000 65536"/>
                <a:gd name="T7" fmla="*/ 0 60000 65536"/>
                <a:gd name="T8" fmla="*/ 0 60000 65536"/>
                <a:gd name="T9" fmla="*/ 0 w 58"/>
                <a:gd name="T10" fmla="*/ 0 h 28"/>
                <a:gd name="T11" fmla="*/ 58 w 58"/>
                <a:gd name="T12" fmla="*/ 28 h 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" h="28">
                  <a:moveTo>
                    <a:pt x="0" y="0"/>
                  </a:moveTo>
                  <a:lnTo>
                    <a:pt x="58" y="14"/>
                  </a:lnTo>
                  <a:lnTo>
                    <a:pt x="0" y="28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4" name="Line 35">
              <a:extLst>
                <a:ext uri="{FF2B5EF4-FFF2-40B4-BE49-F238E27FC236}">
                  <a16:creationId xmlns:a16="http://schemas.microsoft.com/office/drawing/2014/main" id="{D86CEE31-91BB-5E48-9A8D-CEC444BA30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0" y="2430"/>
              <a:ext cx="202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5" name="Freeform 36">
              <a:extLst>
                <a:ext uri="{FF2B5EF4-FFF2-40B4-BE49-F238E27FC236}">
                  <a16:creationId xmlns:a16="http://schemas.microsoft.com/office/drawing/2014/main" id="{7A6B4D16-C6C7-344A-AFB6-64556997D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" y="2416"/>
              <a:ext cx="56" cy="28"/>
            </a:xfrm>
            <a:custGeom>
              <a:avLst/>
              <a:gdLst>
                <a:gd name="T0" fmla="*/ 56 w 56"/>
                <a:gd name="T1" fmla="*/ 28 h 28"/>
                <a:gd name="T2" fmla="*/ 0 w 56"/>
                <a:gd name="T3" fmla="*/ 14 h 28"/>
                <a:gd name="T4" fmla="*/ 56 w 56"/>
                <a:gd name="T5" fmla="*/ 0 h 28"/>
                <a:gd name="T6" fmla="*/ 0 60000 65536"/>
                <a:gd name="T7" fmla="*/ 0 60000 65536"/>
                <a:gd name="T8" fmla="*/ 0 60000 65536"/>
                <a:gd name="T9" fmla="*/ 0 w 56"/>
                <a:gd name="T10" fmla="*/ 0 h 28"/>
                <a:gd name="T11" fmla="*/ 56 w 56"/>
                <a:gd name="T12" fmla="*/ 28 h 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28">
                  <a:moveTo>
                    <a:pt x="56" y="28"/>
                  </a:moveTo>
                  <a:lnTo>
                    <a:pt x="0" y="14"/>
                  </a:lnTo>
                  <a:lnTo>
                    <a:pt x="56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6" name="Line 37">
              <a:extLst>
                <a:ext uri="{FF2B5EF4-FFF2-40B4-BE49-F238E27FC236}">
                  <a16:creationId xmlns:a16="http://schemas.microsoft.com/office/drawing/2014/main" id="{E4AE3788-F19C-3444-A07B-6EB2C2020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730"/>
              <a:ext cx="54" cy="2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7" name="Line 38">
              <a:extLst>
                <a:ext uri="{FF2B5EF4-FFF2-40B4-BE49-F238E27FC236}">
                  <a16:creationId xmlns:a16="http://schemas.microsoft.com/office/drawing/2014/main" id="{D44E5968-3E78-5C41-BD31-E8090F7BE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4" y="2754"/>
              <a:ext cx="90" cy="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Line 39">
              <a:extLst>
                <a:ext uri="{FF2B5EF4-FFF2-40B4-BE49-F238E27FC236}">
                  <a16:creationId xmlns:a16="http://schemas.microsoft.com/office/drawing/2014/main" id="{8010F5E4-725E-1F4A-8E9B-9711CF2F4D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2792"/>
              <a:ext cx="16" cy="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39" name="Line 40">
              <a:extLst>
                <a:ext uri="{FF2B5EF4-FFF2-40B4-BE49-F238E27FC236}">
                  <a16:creationId xmlns:a16="http://schemas.microsoft.com/office/drawing/2014/main" id="{1BC9F5E5-307E-B242-9662-EC7CAF77EB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0" y="2800"/>
              <a:ext cx="80" cy="26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0" name="Freeform 41">
              <a:extLst>
                <a:ext uri="{FF2B5EF4-FFF2-40B4-BE49-F238E27FC236}">
                  <a16:creationId xmlns:a16="http://schemas.microsoft.com/office/drawing/2014/main" id="{12183B22-49B5-4F48-BE85-6255F810B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" y="3010"/>
              <a:ext cx="30" cy="58"/>
            </a:xfrm>
            <a:custGeom>
              <a:avLst/>
              <a:gdLst>
                <a:gd name="T0" fmla="*/ 26 w 30"/>
                <a:gd name="T1" fmla="*/ 0 h 58"/>
                <a:gd name="T2" fmla="*/ 30 w 30"/>
                <a:gd name="T3" fmla="*/ 58 h 58"/>
                <a:gd name="T4" fmla="*/ 0 w 30"/>
                <a:gd name="T5" fmla="*/ 8 h 58"/>
                <a:gd name="T6" fmla="*/ 0 60000 65536"/>
                <a:gd name="T7" fmla="*/ 0 60000 65536"/>
                <a:gd name="T8" fmla="*/ 0 60000 65536"/>
                <a:gd name="T9" fmla="*/ 0 w 30"/>
                <a:gd name="T10" fmla="*/ 0 h 58"/>
                <a:gd name="T11" fmla="*/ 30 w 30"/>
                <a:gd name="T12" fmla="*/ 58 h 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58">
                  <a:moveTo>
                    <a:pt x="26" y="0"/>
                  </a:moveTo>
                  <a:lnTo>
                    <a:pt x="30" y="58"/>
                  </a:lnTo>
                  <a:lnTo>
                    <a:pt x="0" y="8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1" name="Line 42">
              <a:extLst>
                <a:ext uri="{FF2B5EF4-FFF2-40B4-BE49-F238E27FC236}">
                  <a16:creationId xmlns:a16="http://schemas.microsoft.com/office/drawing/2014/main" id="{958FF536-D792-3D4F-8EC3-83464ACB4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4" y="2980"/>
              <a:ext cx="114" cy="9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42" name="Freeform 43">
              <a:extLst>
                <a:ext uri="{FF2B5EF4-FFF2-40B4-BE49-F238E27FC236}">
                  <a16:creationId xmlns:a16="http://schemas.microsoft.com/office/drawing/2014/main" id="{526CD3CD-260F-9044-9738-52DC5462D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" y="3030"/>
              <a:ext cx="54" cy="48"/>
            </a:xfrm>
            <a:custGeom>
              <a:avLst/>
              <a:gdLst>
                <a:gd name="T0" fmla="*/ 54 w 54"/>
                <a:gd name="T1" fmla="*/ 22 h 48"/>
                <a:gd name="T2" fmla="*/ 0 w 54"/>
                <a:gd name="T3" fmla="*/ 48 h 48"/>
                <a:gd name="T4" fmla="*/ 34 w 54"/>
                <a:gd name="T5" fmla="*/ 0 h 48"/>
                <a:gd name="T6" fmla="*/ 0 60000 65536"/>
                <a:gd name="T7" fmla="*/ 0 60000 65536"/>
                <a:gd name="T8" fmla="*/ 0 60000 65536"/>
                <a:gd name="T9" fmla="*/ 0 w 54"/>
                <a:gd name="T10" fmla="*/ 0 h 48"/>
                <a:gd name="T11" fmla="*/ 54 w 54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4" h="48">
                  <a:moveTo>
                    <a:pt x="54" y="22"/>
                  </a:moveTo>
                  <a:lnTo>
                    <a:pt x="0" y="48"/>
                  </a:lnTo>
                  <a:lnTo>
                    <a:pt x="34" y="0"/>
                  </a:lnTo>
                </a:path>
              </a:pathLst>
            </a:custGeom>
            <a:solidFill>
              <a:schemeClr val="bg1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3" name="Freeform 44">
              <a:extLst>
                <a:ext uri="{FF2B5EF4-FFF2-40B4-BE49-F238E27FC236}">
                  <a16:creationId xmlns:a16="http://schemas.microsoft.com/office/drawing/2014/main" id="{51CC48E6-D97D-2744-BE2F-B819002F5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4" y="3962"/>
              <a:ext cx="64" cy="98"/>
            </a:xfrm>
            <a:custGeom>
              <a:avLst/>
              <a:gdLst>
                <a:gd name="T0" fmla="*/ 48 w 64"/>
                <a:gd name="T1" fmla="*/ 98 h 98"/>
                <a:gd name="T2" fmla="*/ 0 w 64"/>
                <a:gd name="T3" fmla="*/ 98 h 98"/>
                <a:gd name="T4" fmla="*/ 0 w 64"/>
                <a:gd name="T5" fmla="*/ 96 h 98"/>
                <a:gd name="T6" fmla="*/ 22 w 64"/>
                <a:gd name="T7" fmla="*/ 76 h 98"/>
                <a:gd name="T8" fmla="*/ 36 w 64"/>
                <a:gd name="T9" fmla="*/ 60 h 98"/>
                <a:gd name="T10" fmla="*/ 48 w 64"/>
                <a:gd name="T11" fmla="*/ 46 h 98"/>
                <a:gd name="T12" fmla="*/ 52 w 64"/>
                <a:gd name="T13" fmla="*/ 38 h 98"/>
                <a:gd name="T14" fmla="*/ 52 w 64"/>
                <a:gd name="T15" fmla="*/ 28 h 98"/>
                <a:gd name="T16" fmla="*/ 52 w 64"/>
                <a:gd name="T17" fmla="*/ 22 h 98"/>
                <a:gd name="T18" fmla="*/ 48 w 64"/>
                <a:gd name="T19" fmla="*/ 16 h 98"/>
                <a:gd name="T20" fmla="*/ 42 w 64"/>
                <a:gd name="T21" fmla="*/ 12 h 98"/>
                <a:gd name="T22" fmla="*/ 36 w 64"/>
                <a:gd name="T23" fmla="*/ 12 h 98"/>
                <a:gd name="T24" fmla="*/ 30 w 64"/>
                <a:gd name="T25" fmla="*/ 12 h 98"/>
                <a:gd name="T26" fmla="*/ 24 w 64"/>
                <a:gd name="T27" fmla="*/ 16 h 98"/>
                <a:gd name="T28" fmla="*/ 20 w 64"/>
                <a:gd name="T29" fmla="*/ 20 h 98"/>
                <a:gd name="T30" fmla="*/ 16 w 64"/>
                <a:gd name="T31" fmla="*/ 20 h 98"/>
                <a:gd name="T32" fmla="*/ 22 w 64"/>
                <a:gd name="T33" fmla="*/ 12 h 98"/>
                <a:gd name="T34" fmla="*/ 28 w 64"/>
                <a:gd name="T35" fmla="*/ 6 h 98"/>
                <a:gd name="T36" fmla="*/ 34 w 64"/>
                <a:gd name="T37" fmla="*/ 2 h 98"/>
                <a:gd name="T38" fmla="*/ 42 w 64"/>
                <a:gd name="T39" fmla="*/ 0 h 98"/>
                <a:gd name="T40" fmla="*/ 48 w 64"/>
                <a:gd name="T41" fmla="*/ 2 h 98"/>
                <a:gd name="T42" fmla="*/ 54 w 64"/>
                <a:gd name="T43" fmla="*/ 4 h 98"/>
                <a:gd name="T44" fmla="*/ 58 w 64"/>
                <a:gd name="T45" fmla="*/ 8 h 98"/>
                <a:gd name="T46" fmla="*/ 62 w 64"/>
                <a:gd name="T47" fmla="*/ 12 h 98"/>
                <a:gd name="T48" fmla="*/ 64 w 64"/>
                <a:gd name="T49" fmla="*/ 16 h 98"/>
                <a:gd name="T50" fmla="*/ 64 w 64"/>
                <a:gd name="T51" fmla="*/ 22 h 98"/>
                <a:gd name="T52" fmla="*/ 64 w 64"/>
                <a:gd name="T53" fmla="*/ 28 h 98"/>
                <a:gd name="T54" fmla="*/ 62 w 64"/>
                <a:gd name="T55" fmla="*/ 34 h 98"/>
                <a:gd name="T56" fmla="*/ 58 w 64"/>
                <a:gd name="T57" fmla="*/ 42 h 98"/>
                <a:gd name="T58" fmla="*/ 50 w 64"/>
                <a:gd name="T59" fmla="*/ 52 h 98"/>
                <a:gd name="T60" fmla="*/ 34 w 64"/>
                <a:gd name="T61" fmla="*/ 68 h 98"/>
                <a:gd name="T62" fmla="*/ 14 w 64"/>
                <a:gd name="T63" fmla="*/ 88 h 98"/>
                <a:gd name="T64" fmla="*/ 38 w 64"/>
                <a:gd name="T65" fmla="*/ 88 h 98"/>
                <a:gd name="T66" fmla="*/ 42 w 64"/>
                <a:gd name="T67" fmla="*/ 88 h 98"/>
                <a:gd name="T68" fmla="*/ 48 w 64"/>
                <a:gd name="T69" fmla="*/ 86 h 98"/>
                <a:gd name="T70" fmla="*/ 50 w 64"/>
                <a:gd name="T71" fmla="*/ 82 h 98"/>
                <a:gd name="T72" fmla="*/ 52 w 64"/>
                <a:gd name="T73" fmla="*/ 78 h 98"/>
                <a:gd name="T74" fmla="*/ 56 w 64"/>
                <a:gd name="T75" fmla="*/ 78 h 98"/>
                <a:gd name="T76" fmla="*/ 48 w 64"/>
                <a:gd name="T77" fmla="*/ 98 h 9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4"/>
                <a:gd name="T118" fmla="*/ 0 h 98"/>
                <a:gd name="T119" fmla="*/ 64 w 64"/>
                <a:gd name="T120" fmla="*/ 98 h 9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4" h="98">
                  <a:moveTo>
                    <a:pt x="48" y="98"/>
                  </a:moveTo>
                  <a:lnTo>
                    <a:pt x="0" y="98"/>
                  </a:lnTo>
                  <a:lnTo>
                    <a:pt x="0" y="96"/>
                  </a:lnTo>
                  <a:lnTo>
                    <a:pt x="22" y="76"/>
                  </a:lnTo>
                  <a:lnTo>
                    <a:pt x="36" y="60"/>
                  </a:lnTo>
                  <a:lnTo>
                    <a:pt x="48" y="46"/>
                  </a:lnTo>
                  <a:lnTo>
                    <a:pt x="52" y="38"/>
                  </a:lnTo>
                  <a:lnTo>
                    <a:pt x="52" y="28"/>
                  </a:lnTo>
                  <a:lnTo>
                    <a:pt x="52" y="22"/>
                  </a:lnTo>
                  <a:lnTo>
                    <a:pt x="48" y="16"/>
                  </a:lnTo>
                  <a:lnTo>
                    <a:pt x="42" y="12"/>
                  </a:lnTo>
                  <a:lnTo>
                    <a:pt x="36" y="12"/>
                  </a:lnTo>
                  <a:lnTo>
                    <a:pt x="30" y="12"/>
                  </a:lnTo>
                  <a:lnTo>
                    <a:pt x="24" y="16"/>
                  </a:lnTo>
                  <a:lnTo>
                    <a:pt x="20" y="20"/>
                  </a:lnTo>
                  <a:lnTo>
                    <a:pt x="16" y="20"/>
                  </a:lnTo>
                  <a:lnTo>
                    <a:pt x="22" y="12"/>
                  </a:lnTo>
                  <a:lnTo>
                    <a:pt x="28" y="6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4" y="4"/>
                  </a:lnTo>
                  <a:lnTo>
                    <a:pt x="58" y="8"/>
                  </a:lnTo>
                  <a:lnTo>
                    <a:pt x="62" y="12"/>
                  </a:lnTo>
                  <a:lnTo>
                    <a:pt x="64" y="16"/>
                  </a:lnTo>
                  <a:lnTo>
                    <a:pt x="64" y="22"/>
                  </a:lnTo>
                  <a:lnTo>
                    <a:pt x="64" y="28"/>
                  </a:lnTo>
                  <a:lnTo>
                    <a:pt x="62" y="34"/>
                  </a:lnTo>
                  <a:lnTo>
                    <a:pt x="58" y="42"/>
                  </a:lnTo>
                  <a:lnTo>
                    <a:pt x="50" y="52"/>
                  </a:lnTo>
                  <a:lnTo>
                    <a:pt x="34" y="68"/>
                  </a:lnTo>
                  <a:lnTo>
                    <a:pt x="14" y="88"/>
                  </a:lnTo>
                  <a:lnTo>
                    <a:pt x="38" y="88"/>
                  </a:lnTo>
                  <a:lnTo>
                    <a:pt x="42" y="88"/>
                  </a:lnTo>
                  <a:lnTo>
                    <a:pt x="48" y="86"/>
                  </a:lnTo>
                  <a:lnTo>
                    <a:pt x="50" y="82"/>
                  </a:lnTo>
                  <a:lnTo>
                    <a:pt x="52" y="78"/>
                  </a:lnTo>
                  <a:lnTo>
                    <a:pt x="56" y="78"/>
                  </a:lnTo>
                  <a:lnTo>
                    <a:pt x="48" y="98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4" name="Freeform 45">
              <a:extLst>
                <a:ext uri="{FF2B5EF4-FFF2-40B4-BE49-F238E27FC236}">
                  <a16:creationId xmlns:a16="http://schemas.microsoft.com/office/drawing/2014/main" id="{3BB18397-29F0-ED41-AB30-6E21C3050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2" y="3962"/>
              <a:ext cx="62" cy="100"/>
            </a:xfrm>
            <a:custGeom>
              <a:avLst/>
              <a:gdLst>
                <a:gd name="T0" fmla="*/ 40 w 62"/>
                <a:gd name="T1" fmla="*/ 0 h 100"/>
                <a:gd name="T2" fmla="*/ 46 w 62"/>
                <a:gd name="T3" fmla="*/ 2 h 100"/>
                <a:gd name="T4" fmla="*/ 52 w 62"/>
                <a:gd name="T5" fmla="*/ 4 h 100"/>
                <a:gd name="T6" fmla="*/ 56 w 62"/>
                <a:gd name="T7" fmla="*/ 8 h 100"/>
                <a:gd name="T8" fmla="*/ 58 w 62"/>
                <a:gd name="T9" fmla="*/ 14 h 100"/>
                <a:gd name="T10" fmla="*/ 60 w 62"/>
                <a:gd name="T11" fmla="*/ 22 h 100"/>
                <a:gd name="T12" fmla="*/ 62 w 62"/>
                <a:gd name="T13" fmla="*/ 32 h 100"/>
                <a:gd name="T14" fmla="*/ 60 w 62"/>
                <a:gd name="T15" fmla="*/ 46 h 100"/>
                <a:gd name="T16" fmla="*/ 58 w 62"/>
                <a:gd name="T17" fmla="*/ 60 h 100"/>
                <a:gd name="T18" fmla="*/ 52 w 62"/>
                <a:gd name="T19" fmla="*/ 74 h 100"/>
                <a:gd name="T20" fmla="*/ 44 w 62"/>
                <a:gd name="T21" fmla="*/ 86 h 100"/>
                <a:gd name="T22" fmla="*/ 38 w 62"/>
                <a:gd name="T23" fmla="*/ 92 h 100"/>
                <a:gd name="T24" fmla="*/ 30 w 62"/>
                <a:gd name="T25" fmla="*/ 98 h 100"/>
                <a:gd name="T26" fmla="*/ 26 w 62"/>
                <a:gd name="T27" fmla="*/ 100 h 100"/>
                <a:gd name="T28" fmla="*/ 22 w 62"/>
                <a:gd name="T29" fmla="*/ 100 h 100"/>
                <a:gd name="T30" fmla="*/ 16 w 62"/>
                <a:gd name="T31" fmla="*/ 100 h 100"/>
                <a:gd name="T32" fmla="*/ 10 w 62"/>
                <a:gd name="T33" fmla="*/ 96 h 100"/>
                <a:gd name="T34" fmla="*/ 6 w 62"/>
                <a:gd name="T35" fmla="*/ 92 h 100"/>
                <a:gd name="T36" fmla="*/ 2 w 62"/>
                <a:gd name="T37" fmla="*/ 86 h 100"/>
                <a:gd name="T38" fmla="*/ 0 w 62"/>
                <a:gd name="T39" fmla="*/ 78 h 100"/>
                <a:gd name="T40" fmla="*/ 0 w 62"/>
                <a:gd name="T41" fmla="*/ 68 h 100"/>
                <a:gd name="T42" fmla="*/ 2 w 62"/>
                <a:gd name="T43" fmla="*/ 52 h 100"/>
                <a:gd name="T44" fmla="*/ 6 w 62"/>
                <a:gd name="T45" fmla="*/ 36 h 100"/>
                <a:gd name="T46" fmla="*/ 12 w 62"/>
                <a:gd name="T47" fmla="*/ 24 h 100"/>
                <a:gd name="T48" fmla="*/ 18 w 62"/>
                <a:gd name="T49" fmla="*/ 16 h 100"/>
                <a:gd name="T50" fmla="*/ 24 w 62"/>
                <a:gd name="T51" fmla="*/ 8 h 100"/>
                <a:gd name="T52" fmla="*/ 30 w 62"/>
                <a:gd name="T53" fmla="*/ 4 h 100"/>
                <a:gd name="T54" fmla="*/ 34 w 62"/>
                <a:gd name="T55" fmla="*/ 2 h 100"/>
                <a:gd name="T56" fmla="*/ 40 w 62"/>
                <a:gd name="T57" fmla="*/ 0 h 100"/>
                <a:gd name="T58" fmla="*/ 40 w 62"/>
                <a:gd name="T59" fmla="*/ 4 h 100"/>
                <a:gd name="T60" fmla="*/ 36 w 62"/>
                <a:gd name="T61" fmla="*/ 4 h 100"/>
                <a:gd name="T62" fmla="*/ 32 w 62"/>
                <a:gd name="T63" fmla="*/ 8 h 100"/>
                <a:gd name="T64" fmla="*/ 28 w 62"/>
                <a:gd name="T65" fmla="*/ 12 h 100"/>
                <a:gd name="T66" fmla="*/ 24 w 62"/>
                <a:gd name="T67" fmla="*/ 20 h 100"/>
                <a:gd name="T68" fmla="*/ 20 w 62"/>
                <a:gd name="T69" fmla="*/ 32 h 100"/>
                <a:gd name="T70" fmla="*/ 16 w 62"/>
                <a:gd name="T71" fmla="*/ 46 h 100"/>
                <a:gd name="T72" fmla="*/ 12 w 62"/>
                <a:gd name="T73" fmla="*/ 66 h 100"/>
                <a:gd name="T74" fmla="*/ 10 w 62"/>
                <a:gd name="T75" fmla="*/ 82 h 100"/>
                <a:gd name="T76" fmla="*/ 12 w 62"/>
                <a:gd name="T77" fmla="*/ 88 h 100"/>
                <a:gd name="T78" fmla="*/ 14 w 62"/>
                <a:gd name="T79" fmla="*/ 94 h 100"/>
                <a:gd name="T80" fmla="*/ 18 w 62"/>
                <a:gd name="T81" fmla="*/ 96 h 100"/>
                <a:gd name="T82" fmla="*/ 22 w 62"/>
                <a:gd name="T83" fmla="*/ 96 h 100"/>
                <a:gd name="T84" fmla="*/ 26 w 62"/>
                <a:gd name="T85" fmla="*/ 96 h 100"/>
                <a:gd name="T86" fmla="*/ 28 w 62"/>
                <a:gd name="T87" fmla="*/ 94 h 100"/>
                <a:gd name="T88" fmla="*/ 34 w 62"/>
                <a:gd name="T89" fmla="*/ 88 h 100"/>
                <a:gd name="T90" fmla="*/ 38 w 62"/>
                <a:gd name="T91" fmla="*/ 80 h 100"/>
                <a:gd name="T92" fmla="*/ 42 w 62"/>
                <a:gd name="T93" fmla="*/ 68 h 100"/>
                <a:gd name="T94" fmla="*/ 48 w 62"/>
                <a:gd name="T95" fmla="*/ 40 h 100"/>
                <a:gd name="T96" fmla="*/ 52 w 62"/>
                <a:gd name="T97" fmla="*/ 20 h 100"/>
                <a:gd name="T98" fmla="*/ 50 w 62"/>
                <a:gd name="T99" fmla="*/ 12 h 100"/>
                <a:gd name="T100" fmla="*/ 48 w 62"/>
                <a:gd name="T101" fmla="*/ 8 h 100"/>
                <a:gd name="T102" fmla="*/ 44 w 62"/>
                <a:gd name="T103" fmla="*/ 4 h 100"/>
                <a:gd name="T104" fmla="*/ 40 w 62"/>
                <a:gd name="T105" fmla="*/ 4 h 1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2"/>
                <a:gd name="T160" fmla="*/ 0 h 100"/>
                <a:gd name="T161" fmla="*/ 62 w 62"/>
                <a:gd name="T162" fmla="*/ 100 h 10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2" h="100">
                  <a:moveTo>
                    <a:pt x="40" y="0"/>
                  </a:moveTo>
                  <a:lnTo>
                    <a:pt x="46" y="2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8" y="14"/>
                  </a:lnTo>
                  <a:lnTo>
                    <a:pt x="60" y="22"/>
                  </a:lnTo>
                  <a:lnTo>
                    <a:pt x="62" y="32"/>
                  </a:lnTo>
                  <a:lnTo>
                    <a:pt x="60" y="46"/>
                  </a:lnTo>
                  <a:lnTo>
                    <a:pt x="58" y="60"/>
                  </a:lnTo>
                  <a:lnTo>
                    <a:pt x="52" y="74"/>
                  </a:lnTo>
                  <a:lnTo>
                    <a:pt x="44" y="86"/>
                  </a:lnTo>
                  <a:lnTo>
                    <a:pt x="38" y="92"/>
                  </a:lnTo>
                  <a:lnTo>
                    <a:pt x="30" y="98"/>
                  </a:lnTo>
                  <a:lnTo>
                    <a:pt x="26" y="100"/>
                  </a:lnTo>
                  <a:lnTo>
                    <a:pt x="22" y="100"/>
                  </a:lnTo>
                  <a:lnTo>
                    <a:pt x="16" y="100"/>
                  </a:lnTo>
                  <a:lnTo>
                    <a:pt x="10" y="96"/>
                  </a:lnTo>
                  <a:lnTo>
                    <a:pt x="6" y="92"/>
                  </a:lnTo>
                  <a:lnTo>
                    <a:pt x="2" y="86"/>
                  </a:lnTo>
                  <a:lnTo>
                    <a:pt x="0" y="78"/>
                  </a:lnTo>
                  <a:lnTo>
                    <a:pt x="0" y="68"/>
                  </a:lnTo>
                  <a:lnTo>
                    <a:pt x="2" y="52"/>
                  </a:lnTo>
                  <a:lnTo>
                    <a:pt x="6" y="36"/>
                  </a:lnTo>
                  <a:lnTo>
                    <a:pt x="12" y="24"/>
                  </a:lnTo>
                  <a:lnTo>
                    <a:pt x="18" y="16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4" y="2"/>
                  </a:lnTo>
                  <a:lnTo>
                    <a:pt x="40" y="0"/>
                  </a:lnTo>
                  <a:close/>
                  <a:moveTo>
                    <a:pt x="40" y="4"/>
                  </a:moveTo>
                  <a:lnTo>
                    <a:pt x="36" y="4"/>
                  </a:lnTo>
                  <a:lnTo>
                    <a:pt x="32" y="8"/>
                  </a:lnTo>
                  <a:lnTo>
                    <a:pt x="28" y="12"/>
                  </a:lnTo>
                  <a:lnTo>
                    <a:pt x="24" y="20"/>
                  </a:lnTo>
                  <a:lnTo>
                    <a:pt x="20" y="32"/>
                  </a:lnTo>
                  <a:lnTo>
                    <a:pt x="16" y="46"/>
                  </a:lnTo>
                  <a:lnTo>
                    <a:pt x="12" y="6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4" y="94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34" y="88"/>
                  </a:lnTo>
                  <a:lnTo>
                    <a:pt x="38" y="80"/>
                  </a:lnTo>
                  <a:lnTo>
                    <a:pt x="42" y="68"/>
                  </a:lnTo>
                  <a:lnTo>
                    <a:pt x="48" y="40"/>
                  </a:lnTo>
                  <a:lnTo>
                    <a:pt x="52" y="20"/>
                  </a:lnTo>
                  <a:lnTo>
                    <a:pt x="50" y="12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5" name="Freeform 46">
              <a:extLst>
                <a:ext uri="{FF2B5EF4-FFF2-40B4-BE49-F238E27FC236}">
                  <a16:creationId xmlns:a16="http://schemas.microsoft.com/office/drawing/2014/main" id="{B40944CC-9E1B-C345-9C4D-8CA8CBA5E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" y="3996"/>
              <a:ext cx="96" cy="66"/>
            </a:xfrm>
            <a:custGeom>
              <a:avLst/>
              <a:gdLst>
                <a:gd name="T0" fmla="*/ 20 w 96"/>
                <a:gd name="T1" fmla="*/ 32 h 66"/>
                <a:gd name="T2" fmla="*/ 30 w 96"/>
                <a:gd name="T3" fmla="*/ 16 h 66"/>
                <a:gd name="T4" fmla="*/ 44 w 96"/>
                <a:gd name="T5" fmla="*/ 2 h 66"/>
                <a:gd name="T6" fmla="*/ 52 w 96"/>
                <a:gd name="T7" fmla="*/ 0 h 66"/>
                <a:gd name="T8" fmla="*/ 58 w 96"/>
                <a:gd name="T9" fmla="*/ 2 h 66"/>
                <a:gd name="T10" fmla="*/ 60 w 96"/>
                <a:gd name="T11" fmla="*/ 8 h 66"/>
                <a:gd name="T12" fmla="*/ 58 w 96"/>
                <a:gd name="T13" fmla="*/ 18 h 66"/>
                <a:gd name="T14" fmla="*/ 60 w 96"/>
                <a:gd name="T15" fmla="*/ 22 h 66"/>
                <a:gd name="T16" fmla="*/ 76 w 96"/>
                <a:gd name="T17" fmla="*/ 4 h 66"/>
                <a:gd name="T18" fmla="*/ 88 w 96"/>
                <a:gd name="T19" fmla="*/ 0 h 66"/>
                <a:gd name="T20" fmla="*/ 92 w 96"/>
                <a:gd name="T21" fmla="*/ 2 h 66"/>
                <a:gd name="T22" fmla="*/ 96 w 96"/>
                <a:gd name="T23" fmla="*/ 10 h 66"/>
                <a:gd name="T24" fmla="*/ 94 w 96"/>
                <a:gd name="T25" fmla="*/ 18 h 66"/>
                <a:gd name="T26" fmla="*/ 84 w 96"/>
                <a:gd name="T27" fmla="*/ 52 h 66"/>
                <a:gd name="T28" fmla="*/ 82 w 96"/>
                <a:gd name="T29" fmla="*/ 56 h 66"/>
                <a:gd name="T30" fmla="*/ 82 w 96"/>
                <a:gd name="T31" fmla="*/ 58 h 66"/>
                <a:gd name="T32" fmla="*/ 84 w 96"/>
                <a:gd name="T33" fmla="*/ 58 h 66"/>
                <a:gd name="T34" fmla="*/ 86 w 96"/>
                <a:gd name="T35" fmla="*/ 56 h 66"/>
                <a:gd name="T36" fmla="*/ 92 w 96"/>
                <a:gd name="T37" fmla="*/ 48 h 66"/>
                <a:gd name="T38" fmla="*/ 92 w 96"/>
                <a:gd name="T39" fmla="*/ 54 h 66"/>
                <a:gd name="T40" fmla="*/ 84 w 96"/>
                <a:gd name="T41" fmla="*/ 62 h 66"/>
                <a:gd name="T42" fmla="*/ 78 w 96"/>
                <a:gd name="T43" fmla="*/ 66 h 66"/>
                <a:gd name="T44" fmla="*/ 74 w 96"/>
                <a:gd name="T45" fmla="*/ 66 h 66"/>
                <a:gd name="T46" fmla="*/ 70 w 96"/>
                <a:gd name="T47" fmla="*/ 62 h 66"/>
                <a:gd name="T48" fmla="*/ 70 w 96"/>
                <a:gd name="T49" fmla="*/ 58 h 66"/>
                <a:gd name="T50" fmla="*/ 74 w 96"/>
                <a:gd name="T51" fmla="*/ 46 h 66"/>
                <a:gd name="T52" fmla="*/ 82 w 96"/>
                <a:gd name="T53" fmla="*/ 20 h 66"/>
                <a:gd name="T54" fmla="*/ 84 w 96"/>
                <a:gd name="T55" fmla="*/ 16 h 66"/>
                <a:gd name="T56" fmla="*/ 84 w 96"/>
                <a:gd name="T57" fmla="*/ 12 h 66"/>
                <a:gd name="T58" fmla="*/ 82 w 96"/>
                <a:gd name="T59" fmla="*/ 10 h 66"/>
                <a:gd name="T60" fmla="*/ 80 w 96"/>
                <a:gd name="T61" fmla="*/ 8 h 66"/>
                <a:gd name="T62" fmla="*/ 74 w 96"/>
                <a:gd name="T63" fmla="*/ 12 h 66"/>
                <a:gd name="T64" fmla="*/ 62 w 96"/>
                <a:gd name="T65" fmla="*/ 28 h 66"/>
                <a:gd name="T66" fmla="*/ 50 w 96"/>
                <a:gd name="T67" fmla="*/ 50 h 66"/>
                <a:gd name="T68" fmla="*/ 34 w 96"/>
                <a:gd name="T69" fmla="*/ 64 h 66"/>
                <a:gd name="T70" fmla="*/ 48 w 96"/>
                <a:gd name="T71" fmla="*/ 16 h 66"/>
                <a:gd name="T72" fmla="*/ 48 w 96"/>
                <a:gd name="T73" fmla="*/ 12 h 66"/>
                <a:gd name="T74" fmla="*/ 46 w 96"/>
                <a:gd name="T75" fmla="*/ 10 h 66"/>
                <a:gd name="T76" fmla="*/ 42 w 96"/>
                <a:gd name="T77" fmla="*/ 10 h 66"/>
                <a:gd name="T78" fmla="*/ 38 w 96"/>
                <a:gd name="T79" fmla="*/ 14 h 66"/>
                <a:gd name="T80" fmla="*/ 30 w 96"/>
                <a:gd name="T81" fmla="*/ 22 h 66"/>
                <a:gd name="T82" fmla="*/ 20 w 96"/>
                <a:gd name="T83" fmla="*/ 40 h 66"/>
                <a:gd name="T84" fmla="*/ 16 w 96"/>
                <a:gd name="T85" fmla="*/ 48 h 66"/>
                <a:gd name="T86" fmla="*/ 10 w 96"/>
                <a:gd name="T87" fmla="*/ 64 h 66"/>
                <a:gd name="T88" fmla="*/ 14 w 96"/>
                <a:gd name="T89" fmla="*/ 18 h 66"/>
                <a:gd name="T90" fmla="*/ 16 w 96"/>
                <a:gd name="T91" fmla="*/ 10 h 66"/>
                <a:gd name="T92" fmla="*/ 14 w 96"/>
                <a:gd name="T93" fmla="*/ 8 h 66"/>
                <a:gd name="T94" fmla="*/ 12 w 96"/>
                <a:gd name="T95" fmla="*/ 6 h 66"/>
                <a:gd name="T96" fmla="*/ 8 w 96"/>
                <a:gd name="T97" fmla="*/ 6 h 66"/>
                <a:gd name="T98" fmla="*/ 6 w 96"/>
                <a:gd name="T99" fmla="*/ 2 h 6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96"/>
                <a:gd name="T151" fmla="*/ 0 h 66"/>
                <a:gd name="T152" fmla="*/ 96 w 96"/>
                <a:gd name="T153" fmla="*/ 66 h 6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96" h="66">
                  <a:moveTo>
                    <a:pt x="28" y="0"/>
                  </a:moveTo>
                  <a:lnTo>
                    <a:pt x="20" y="32"/>
                  </a:lnTo>
                  <a:lnTo>
                    <a:pt x="26" y="22"/>
                  </a:lnTo>
                  <a:lnTo>
                    <a:pt x="30" y="16"/>
                  </a:lnTo>
                  <a:lnTo>
                    <a:pt x="36" y="8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58" y="6"/>
                  </a:lnTo>
                  <a:lnTo>
                    <a:pt x="60" y="8"/>
                  </a:lnTo>
                  <a:lnTo>
                    <a:pt x="60" y="12"/>
                  </a:lnTo>
                  <a:lnTo>
                    <a:pt x="58" y="18"/>
                  </a:lnTo>
                  <a:lnTo>
                    <a:pt x="52" y="36"/>
                  </a:lnTo>
                  <a:lnTo>
                    <a:pt x="60" y="22"/>
                  </a:lnTo>
                  <a:lnTo>
                    <a:pt x="68" y="12"/>
                  </a:lnTo>
                  <a:lnTo>
                    <a:pt x="76" y="4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6"/>
                  </a:lnTo>
                  <a:lnTo>
                    <a:pt x="96" y="10"/>
                  </a:lnTo>
                  <a:lnTo>
                    <a:pt x="94" y="14"/>
                  </a:lnTo>
                  <a:lnTo>
                    <a:pt x="94" y="18"/>
                  </a:lnTo>
                  <a:lnTo>
                    <a:pt x="86" y="46"/>
                  </a:lnTo>
                  <a:lnTo>
                    <a:pt x="84" y="52"/>
                  </a:lnTo>
                  <a:lnTo>
                    <a:pt x="82" y="54"/>
                  </a:lnTo>
                  <a:lnTo>
                    <a:pt x="82" y="56"/>
                  </a:lnTo>
                  <a:lnTo>
                    <a:pt x="82" y="58"/>
                  </a:lnTo>
                  <a:lnTo>
                    <a:pt x="84" y="58"/>
                  </a:lnTo>
                  <a:lnTo>
                    <a:pt x="86" y="56"/>
                  </a:lnTo>
                  <a:lnTo>
                    <a:pt x="90" y="54"/>
                  </a:lnTo>
                  <a:lnTo>
                    <a:pt x="92" y="48"/>
                  </a:lnTo>
                  <a:lnTo>
                    <a:pt x="94" y="50"/>
                  </a:lnTo>
                  <a:lnTo>
                    <a:pt x="92" y="54"/>
                  </a:lnTo>
                  <a:lnTo>
                    <a:pt x="88" y="58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6" y="66"/>
                  </a:lnTo>
                  <a:lnTo>
                    <a:pt x="74" y="66"/>
                  </a:lnTo>
                  <a:lnTo>
                    <a:pt x="72" y="64"/>
                  </a:lnTo>
                  <a:lnTo>
                    <a:pt x="70" y="62"/>
                  </a:lnTo>
                  <a:lnTo>
                    <a:pt x="70" y="60"/>
                  </a:lnTo>
                  <a:lnTo>
                    <a:pt x="70" y="58"/>
                  </a:lnTo>
                  <a:lnTo>
                    <a:pt x="72" y="52"/>
                  </a:lnTo>
                  <a:lnTo>
                    <a:pt x="74" y="46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2" y="16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10"/>
                  </a:lnTo>
                  <a:lnTo>
                    <a:pt x="74" y="12"/>
                  </a:lnTo>
                  <a:lnTo>
                    <a:pt x="68" y="18"/>
                  </a:lnTo>
                  <a:lnTo>
                    <a:pt x="62" y="28"/>
                  </a:lnTo>
                  <a:lnTo>
                    <a:pt x="54" y="38"/>
                  </a:lnTo>
                  <a:lnTo>
                    <a:pt x="50" y="50"/>
                  </a:lnTo>
                  <a:lnTo>
                    <a:pt x="44" y="64"/>
                  </a:lnTo>
                  <a:lnTo>
                    <a:pt x="34" y="64"/>
                  </a:lnTo>
                  <a:lnTo>
                    <a:pt x="46" y="22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8" y="14"/>
                  </a:lnTo>
                  <a:lnTo>
                    <a:pt x="34" y="18"/>
                  </a:lnTo>
                  <a:lnTo>
                    <a:pt x="30" y="2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8" y="42"/>
                  </a:lnTo>
                  <a:lnTo>
                    <a:pt x="16" y="48"/>
                  </a:lnTo>
                  <a:lnTo>
                    <a:pt x="14" y="56"/>
                  </a:lnTo>
                  <a:lnTo>
                    <a:pt x="10" y="64"/>
                  </a:lnTo>
                  <a:lnTo>
                    <a:pt x="0" y="64"/>
                  </a:lnTo>
                  <a:lnTo>
                    <a:pt x="14" y="18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6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6" name="Freeform 47">
              <a:extLst>
                <a:ext uri="{FF2B5EF4-FFF2-40B4-BE49-F238E27FC236}">
                  <a16:creationId xmlns:a16="http://schemas.microsoft.com/office/drawing/2014/main" id="{7BD7554E-5FF3-474A-8CFF-3F8690001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2" y="3996"/>
              <a:ext cx="94" cy="66"/>
            </a:xfrm>
            <a:custGeom>
              <a:avLst/>
              <a:gdLst>
                <a:gd name="T0" fmla="*/ 20 w 94"/>
                <a:gd name="T1" fmla="*/ 32 h 66"/>
                <a:gd name="T2" fmla="*/ 30 w 94"/>
                <a:gd name="T3" fmla="*/ 16 h 66"/>
                <a:gd name="T4" fmla="*/ 42 w 94"/>
                <a:gd name="T5" fmla="*/ 2 h 66"/>
                <a:gd name="T6" fmla="*/ 50 w 94"/>
                <a:gd name="T7" fmla="*/ 0 h 66"/>
                <a:gd name="T8" fmla="*/ 56 w 94"/>
                <a:gd name="T9" fmla="*/ 2 h 66"/>
                <a:gd name="T10" fmla="*/ 60 w 94"/>
                <a:gd name="T11" fmla="*/ 8 h 66"/>
                <a:gd name="T12" fmla="*/ 58 w 94"/>
                <a:gd name="T13" fmla="*/ 18 h 66"/>
                <a:gd name="T14" fmla="*/ 60 w 94"/>
                <a:gd name="T15" fmla="*/ 22 h 66"/>
                <a:gd name="T16" fmla="*/ 76 w 94"/>
                <a:gd name="T17" fmla="*/ 4 h 66"/>
                <a:gd name="T18" fmla="*/ 86 w 94"/>
                <a:gd name="T19" fmla="*/ 0 h 66"/>
                <a:gd name="T20" fmla="*/ 92 w 94"/>
                <a:gd name="T21" fmla="*/ 2 h 66"/>
                <a:gd name="T22" fmla="*/ 94 w 94"/>
                <a:gd name="T23" fmla="*/ 10 h 66"/>
                <a:gd name="T24" fmla="*/ 94 w 94"/>
                <a:gd name="T25" fmla="*/ 18 h 66"/>
                <a:gd name="T26" fmla="*/ 82 w 94"/>
                <a:gd name="T27" fmla="*/ 52 h 66"/>
                <a:gd name="T28" fmla="*/ 82 w 94"/>
                <a:gd name="T29" fmla="*/ 56 h 66"/>
                <a:gd name="T30" fmla="*/ 82 w 94"/>
                <a:gd name="T31" fmla="*/ 58 h 66"/>
                <a:gd name="T32" fmla="*/ 84 w 94"/>
                <a:gd name="T33" fmla="*/ 58 h 66"/>
                <a:gd name="T34" fmla="*/ 86 w 94"/>
                <a:gd name="T35" fmla="*/ 56 h 66"/>
                <a:gd name="T36" fmla="*/ 92 w 94"/>
                <a:gd name="T37" fmla="*/ 48 h 66"/>
                <a:gd name="T38" fmla="*/ 92 w 94"/>
                <a:gd name="T39" fmla="*/ 54 h 66"/>
                <a:gd name="T40" fmla="*/ 84 w 94"/>
                <a:gd name="T41" fmla="*/ 62 h 66"/>
                <a:gd name="T42" fmla="*/ 78 w 94"/>
                <a:gd name="T43" fmla="*/ 66 h 66"/>
                <a:gd name="T44" fmla="*/ 74 w 94"/>
                <a:gd name="T45" fmla="*/ 66 h 66"/>
                <a:gd name="T46" fmla="*/ 70 w 94"/>
                <a:gd name="T47" fmla="*/ 62 h 66"/>
                <a:gd name="T48" fmla="*/ 70 w 94"/>
                <a:gd name="T49" fmla="*/ 58 h 66"/>
                <a:gd name="T50" fmla="*/ 72 w 94"/>
                <a:gd name="T51" fmla="*/ 46 h 66"/>
                <a:gd name="T52" fmla="*/ 82 w 94"/>
                <a:gd name="T53" fmla="*/ 20 h 66"/>
                <a:gd name="T54" fmla="*/ 82 w 94"/>
                <a:gd name="T55" fmla="*/ 16 h 66"/>
                <a:gd name="T56" fmla="*/ 84 w 94"/>
                <a:gd name="T57" fmla="*/ 12 h 66"/>
                <a:gd name="T58" fmla="*/ 82 w 94"/>
                <a:gd name="T59" fmla="*/ 10 h 66"/>
                <a:gd name="T60" fmla="*/ 80 w 94"/>
                <a:gd name="T61" fmla="*/ 8 h 66"/>
                <a:gd name="T62" fmla="*/ 74 w 94"/>
                <a:gd name="T63" fmla="*/ 12 h 66"/>
                <a:gd name="T64" fmla="*/ 60 w 94"/>
                <a:gd name="T65" fmla="*/ 28 h 66"/>
                <a:gd name="T66" fmla="*/ 48 w 94"/>
                <a:gd name="T67" fmla="*/ 50 h 66"/>
                <a:gd name="T68" fmla="*/ 32 w 94"/>
                <a:gd name="T69" fmla="*/ 64 h 66"/>
                <a:gd name="T70" fmla="*/ 46 w 94"/>
                <a:gd name="T71" fmla="*/ 16 h 66"/>
                <a:gd name="T72" fmla="*/ 46 w 94"/>
                <a:gd name="T73" fmla="*/ 12 h 66"/>
                <a:gd name="T74" fmla="*/ 46 w 94"/>
                <a:gd name="T75" fmla="*/ 10 h 66"/>
                <a:gd name="T76" fmla="*/ 42 w 94"/>
                <a:gd name="T77" fmla="*/ 10 h 66"/>
                <a:gd name="T78" fmla="*/ 36 w 94"/>
                <a:gd name="T79" fmla="*/ 14 h 66"/>
                <a:gd name="T80" fmla="*/ 28 w 94"/>
                <a:gd name="T81" fmla="*/ 22 h 66"/>
                <a:gd name="T82" fmla="*/ 18 w 94"/>
                <a:gd name="T83" fmla="*/ 40 h 66"/>
                <a:gd name="T84" fmla="*/ 16 w 94"/>
                <a:gd name="T85" fmla="*/ 48 h 66"/>
                <a:gd name="T86" fmla="*/ 10 w 94"/>
                <a:gd name="T87" fmla="*/ 64 h 66"/>
                <a:gd name="T88" fmla="*/ 12 w 94"/>
                <a:gd name="T89" fmla="*/ 18 h 66"/>
                <a:gd name="T90" fmla="*/ 14 w 94"/>
                <a:gd name="T91" fmla="*/ 10 h 66"/>
                <a:gd name="T92" fmla="*/ 14 w 94"/>
                <a:gd name="T93" fmla="*/ 8 h 66"/>
                <a:gd name="T94" fmla="*/ 12 w 94"/>
                <a:gd name="T95" fmla="*/ 6 h 66"/>
                <a:gd name="T96" fmla="*/ 8 w 94"/>
                <a:gd name="T97" fmla="*/ 6 h 66"/>
                <a:gd name="T98" fmla="*/ 6 w 94"/>
                <a:gd name="T99" fmla="*/ 2 h 6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94"/>
                <a:gd name="T151" fmla="*/ 0 h 66"/>
                <a:gd name="T152" fmla="*/ 94 w 94"/>
                <a:gd name="T153" fmla="*/ 66 h 6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94" h="66">
                  <a:moveTo>
                    <a:pt x="28" y="0"/>
                  </a:moveTo>
                  <a:lnTo>
                    <a:pt x="20" y="32"/>
                  </a:lnTo>
                  <a:lnTo>
                    <a:pt x="24" y="22"/>
                  </a:lnTo>
                  <a:lnTo>
                    <a:pt x="30" y="16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6" y="2"/>
                  </a:lnTo>
                  <a:lnTo>
                    <a:pt x="58" y="6"/>
                  </a:lnTo>
                  <a:lnTo>
                    <a:pt x="60" y="8"/>
                  </a:lnTo>
                  <a:lnTo>
                    <a:pt x="58" y="12"/>
                  </a:lnTo>
                  <a:lnTo>
                    <a:pt x="58" y="18"/>
                  </a:lnTo>
                  <a:lnTo>
                    <a:pt x="52" y="36"/>
                  </a:lnTo>
                  <a:lnTo>
                    <a:pt x="60" y="22"/>
                  </a:lnTo>
                  <a:lnTo>
                    <a:pt x="68" y="12"/>
                  </a:lnTo>
                  <a:lnTo>
                    <a:pt x="76" y="4"/>
                  </a:lnTo>
                  <a:lnTo>
                    <a:pt x="80" y="2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6"/>
                  </a:lnTo>
                  <a:lnTo>
                    <a:pt x="94" y="10"/>
                  </a:lnTo>
                  <a:lnTo>
                    <a:pt x="94" y="14"/>
                  </a:lnTo>
                  <a:lnTo>
                    <a:pt x="94" y="18"/>
                  </a:lnTo>
                  <a:lnTo>
                    <a:pt x="84" y="46"/>
                  </a:lnTo>
                  <a:lnTo>
                    <a:pt x="82" y="52"/>
                  </a:lnTo>
                  <a:lnTo>
                    <a:pt x="82" y="54"/>
                  </a:lnTo>
                  <a:lnTo>
                    <a:pt x="82" y="56"/>
                  </a:lnTo>
                  <a:lnTo>
                    <a:pt x="82" y="58"/>
                  </a:lnTo>
                  <a:lnTo>
                    <a:pt x="84" y="58"/>
                  </a:lnTo>
                  <a:lnTo>
                    <a:pt x="86" y="56"/>
                  </a:lnTo>
                  <a:lnTo>
                    <a:pt x="88" y="54"/>
                  </a:lnTo>
                  <a:lnTo>
                    <a:pt x="92" y="48"/>
                  </a:lnTo>
                  <a:lnTo>
                    <a:pt x="94" y="50"/>
                  </a:lnTo>
                  <a:lnTo>
                    <a:pt x="92" y="54"/>
                  </a:lnTo>
                  <a:lnTo>
                    <a:pt x="88" y="58"/>
                  </a:lnTo>
                  <a:lnTo>
                    <a:pt x="84" y="62"/>
                  </a:lnTo>
                  <a:lnTo>
                    <a:pt x="80" y="64"/>
                  </a:lnTo>
                  <a:lnTo>
                    <a:pt x="78" y="66"/>
                  </a:lnTo>
                  <a:lnTo>
                    <a:pt x="76" y="66"/>
                  </a:lnTo>
                  <a:lnTo>
                    <a:pt x="74" y="66"/>
                  </a:lnTo>
                  <a:lnTo>
                    <a:pt x="72" y="64"/>
                  </a:lnTo>
                  <a:lnTo>
                    <a:pt x="70" y="62"/>
                  </a:lnTo>
                  <a:lnTo>
                    <a:pt x="70" y="60"/>
                  </a:lnTo>
                  <a:lnTo>
                    <a:pt x="70" y="58"/>
                  </a:lnTo>
                  <a:lnTo>
                    <a:pt x="72" y="52"/>
                  </a:lnTo>
                  <a:lnTo>
                    <a:pt x="72" y="46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2" y="16"/>
                  </a:lnTo>
                  <a:lnTo>
                    <a:pt x="82" y="14"/>
                  </a:lnTo>
                  <a:lnTo>
                    <a:pt x="84" y="12"/>
                  </a:lnTo>
                  <a:lnTo>
                    <a:pt x="82" y="12"/>
                  </a:lnTo>
                  <a:lnTo>
                    <a:pt x="82" y="10"/>
                  </a:lnTo>
                  <a:lnTo>
                    <a:pt x="80" y="8"/>
                  </a:lnTo>
                  <a:lnTo>
                    <a:pt x="78" y="10"/>
                  </a:lnTo>
                  <a:lnTo>
                    <a:pt x="74" y="12"/>
                  </a:lnTo>
                  <a:lnTo>
                    <a:pt x="66" y="18"/>
                  </a:lnTo>
                  <a:lnTo>
                    <a:pt x="60" y="28"/>
                  </a:lnTo>
                  <a:lnTo>
                    <a:pt x="54" y="38"/>
                  </a:lnTo>
                  <a:lnTo>
                    <a:pt x="48" y="50"/>
                  </a:lnTo>
                  <a:lnTo>
                    <a:pt x="44" y="64"/>
                  </a:lnTo>
                  <a:lnTo>
                    <a:pt x="32" y="64"/>
                  </a:lnTo>
                  <a:lnTo>
                    <a:pt x="46" y="22"/>
                  </a:lnTo>
                  <a:lnTo>
                    <a:pt x="46" y="16"/>
                  </a:lnTo>
                  <a:lnTo>
                    <a:pt x="48" y="12"/>
                  </a:lnTo>
                  <a:lnTo>
                    <a:pt x="46" y="12"/>
                  </a:lnTo>
                  <a:lnTo>
                    <a:pt x="46" y="10"/>
                  </a:lnTo>
                  <a:lnTo>
                    <a:pt x="44" y="8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14"/>
                  </a:lnTo>
                  <a:lnTo>
                    <a:pt x="32" y="18"/>
                  </a:lnTo>
                  <a:lnTo>
                    <a:pt x="28" y="22"/>
                  </a:lnTo>
                  <a:lnTo>
                    <a:pt x="24" y="32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6" y="48"/>
                  </a:lnTo>
                  <a:lnTo>
                    <a:pt x="14" y="56"/>
                  </a:lnTo>
                  <a:lnTo>
                    <a:pt x="10" y="64"/>
                  </a:lnTo>
                  <a:lnTo>
                    <a:pt x="0" y="64"/>
                  </a:lnTo>
                  <a:lnTo>
                    <a:pt x="12" y="18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6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7" name="Freeform 48">
              <a:extLst>
                <a:ext uri="{FF2B5EF4-FFF2-40B4-BE49-F238E27FC236}">
                  <a16:creationId xmlns:a16="http://schemas.microsoft.com/office/drawing/2014/main" id="{5AA7777D-D279-5947-A3AB-8B9ED383F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4" y="3966"/>
              <a:ext cx="50" cy="98"/>
            </a:xfrm>
            <a:custGeom>
              <a:avLst/>
              <a:gdLst>
                <a:gd name="T0" fmla="*/ 50 w 50"/>
                <a:gd name="T1" fmla="*/ 0 h 98"/>
                <a:gd name="T2" fmla="*/ 28 w 50"/>
                <a:gd name="T3" fmla="*/ 78 h 98"/>
                <a:gd name="T4" fmla="*/ 26 w 50"/>
                <a:gd name="T5" fmla="*/ 84 h 98"/>
                <a:gd name="T6" fmla="*/ 26 w 50"/>
                <a:gd name="T7" fmla="*/ 88 h 98"/>
                <a:gd name="T8" fmla="*/ 26 w 50"/>
                <a:gd name="T9" fmla="*/ 90 h 98"/>
                <a:gd name="T10" fmla="*/ 28 w 50"/>
                <a:gd name="T11" fmla="*/ 92 h 98"/>
                <a:gd name="T12" fmla="*/ 30 w 50"/>
                <a:gd name="T13" fmla="*/ 94 h 98"/>
                <a:gd name="T14" fmla="*/ 36 w 50"/>
                <a:gd name="T15" fmla="*/ 94 h 98"/>
                <a:gd name="T16" fmla="*/ 36 w 50"/>
                <a:gd name="T17" fmla="*/ 98 h 98"/>
                <a:gd name="T18" fmla="*/ 0 w 50"/>
                <a:gd name="T19" fmla="*/ 98 h 98"/>
                <a:gd name="T20" fmla="*/ 0 w 50"/>
                <a:gd name="T21" fmla="*/ 94 h 98"/>
                <a:gd name="T22" fmla="*/ 4 w 50"/>
                <a:gd name="T23" fmla="*/ 94 h 98"/>
                <a:gd name="T24" fmla="*/ 8 w 50"/>
                <a:gd name="T25" fmla="*/ 94 h 98"/>
                <a:gd name="T26" fmla="*/ 10 w 50"/>
                <a:gd name="T27" fmla="*/ 92 h 98"/>
                <a:gd name="T28" fmla="*/ 12 w 50"/>
                <a:gd name="T29" fmla="*/ 90 h 98"/>
                <a:gd name="T30" fmla="*/ 14 w 50"/>
                <a:gd name="T31" fmla="*/ 86 h 98"/>
                <a:gd name="T32" fmla="*/ 16 w 50"/>
                <a:gd name="T33" fmla="*/ 78 h 98"/>
                <a:gd name="T34" fmla="*/ 34 w 50"/>
                <a:gd name="T35" fmla="*/ 20 h 98"/>
                <a:gd name="T36" fmla="*/ 34 w 50"/>
                <a:gd name="T37" fmla="*/ 18 h 98"/>
                <a:gd name="T38" fmla="*/ 34 w 50"/>
                <a:gd name="T39" fmla="*/ 16 h 98"/>
                <a:gd name="T40" fmla="*/ 34 w 50"/>
                <a:gd name="T41" fmla="*/ 14 h 98"/>
                <a:gd name="T42" fmla="*/ 34 w 50"/>
                <a:gd name="T43" fmla="*/ 12 h 98"/>
                <a:gd name="T44" fmla="*/ 34 w 50"/>
                <a:gd name="T45" fmla="*/ 10 h 98"/>
                <a:gd name="T46" fmla="*/ 34 w 50"/>
                <a:gd name="T47" fmla="*/ 10 h 98"/>
                <a:gd name="T48" fmla="*/ 32 w 50"/>
                <a:gd name="T49" fmla="*/ 8 h 98"/>
                <a:gd name="T50" fmla="*/ 30 w 50"/>
                <a:gd name="T51" fmla="*/ 8 h 98"/>
                <a:gd name="T52" fmla="*/ 28 w 50"/>
                <a:gd name="T53" fmla="*/ 8 h 98"/>
                <a:gd name="T54" fmla="*/ 24 w 50"/>
                <a:gd name="T55" fmla="*/ 8 h 98"/>
                <a:gd name="T56" fmla="*/ 22 w 50"/>
                <a:gd name="T57" fmla="*/ 6 h 98"/>
                <a:gd name="T58" fmla="*/ 46 w 50"/>
                <a:gd name="T59" fmla="*/ 0 h 98"/>
                <a:gd name="T60" fmla="*/ 50 w 50"/>
                <a:gd name="T61" fmla="*/ 0 h 9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0"/>
                <a:gd name="T94" fmla="*/ 0 h 98"/>
                <a:gd name="T95" fmla="*/ 50 w 50"/>
                <a:gd name="T96" fmla="*/ 98 h 9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0" h="98">
                  <a:moveTo>
                    <a:pt x="50" y="0"/>
                  </a:moveTo>
                  <a:lnTo>
                    <a:pt x="28" y="78"/>
                  </a:lnTo>
                  <a:lnTo>
                    <a:pt x="26" y="84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2"/>
                  </a:lnTo>
                  <a:lnTo>
                    <a:pt x="30" y="94"/>
                  </a:lnTo>
                  <a:lnTo>
                    <a:pt x="36" y="94"/>
                  </a:lnTo>
                  <a:lnTo>
                    <a:pt x="36" y="98"/>
                  </a:lnTo>
                  <a:lnTo>
                    <a:pt x="0" y="98"/>
                  </a:lnTo>
                  <a:lnTo>
                    <a:pt x="0" y="94"/>
                  </a:lnTo>
                  <a:lnTo>
                    <a:pt x="4" y="94"/>
                  </a:lnTo>
                  <a:lnTo>
                    <a:pt x="8" y="94"/>
                  </a:lnTo>
                  <a:lnTo>
                    <a:pt x="10" y="92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78"/>
                  </a:lnTo>
                  <a:lnTo>
                    <a:pt x="34" y="20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8" y="8"/>
                  </a:lnTo>
                  <a:lnTo>
                    <a:pt x="24" y="8"/>
                  </a:lnTo>
                  <a:lnTo>
                    <a:pt x="22" y="6"/>
                  </a:lnTo>
                  <a:lnTo>
                    <a:pt x="46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8" name="Freeform 49">
              <a:extLst>
                <a:ext uri="{FF2B5EF4-FFF2-40B4-BE49-F238E27FC236}">
                  <a16:creationId xmlns:a16="http://schemas.microsoft.com/office/drawing/2014/main" id="{4ECBCEE9-6C04-EC46-BDC4-684374D16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" y="3968"/>
              <a:ext cx="64" cy="96"/>
            </a:xfrm>
            <a:custGeom>
              <a:avLst/>
              <a:gdLst>
                <a:gd name="T0" fmla="*/ 32 w 64"/>
                <a:gd name="T1" fmla="*/ 0 h 96"/>
                <a:gd name="T2" fmla="*/ 64 w 64"/>
                <a:gd name="T3" fmla="*/ 0 h 96"/>
                <a:gd name="T4" fmla="*/ 62 w 64"/>
                <a:gd name="T5" fmla="*/ 10 h 96"/>
                <a:gd name="T6" fmla="*/ 32 w 64"/>
                <a:gd name="T7" fmla="*/ 10 h 96"/>
                <a:gd name="T8" fmla="*/ 26 w 64"/>
                <a:gd name="T9" fmla="*/ 22 h 96"/>
                <a:gd name="T10" fmla="*/ 34 w 64"/>
                <a:gd name="T11" fmla="*/ 24 h 96"/>
                <a:gd name="T12" fmla="*/ 40 w 64"/>
                <a:gd name="T13" fmla="*/ 26 h 96"/>
                <a:gd name="T14" fmla="*/ 46 w 64"/>
                <a:gd name="T15" fmla="*/ 28 h 96"/>
                <a:gd name="T16" fmla="*/ 52 w 64"/>
                <a:gd name="T17" fmla="*/ 36 h 96"/>
                <a:gd name="T18" fmla="*/ 54 w 64"/>
                <a:gd name="T19" fmla="*/ 44 h 96"/>
                <a:gd name="T20" fmla="*/ 56 w 64"/>
                <a:gd name="T21" fmla="*/ 52 h 96"/>
                <a:gd name="T22" fmla="*/ 54 w 64"/>
                <a:gd name="T23" fmla="*/ 62 h 96"/>
                <a:gd name="T24" fmla="*/ 52 w 64"/>
                <a:gd name="T25" fmla="*/ 70 h 96"/>
                <a:gd name="T26" fmla="*/ 48 w 64"/>
                <a:gd name="T27" fmla="*/ 78 h 96"/>
                <a:gd name="T28" fmla="*/ 42 w 64"/>
                <a:gd name="T29" fmla="*/ 84 h 96"/>
                <a:gd name="T30" fmla="*/ 38 w 64"/>
                <a:gd name="T31" fmla="*/ 88 h 96"/>
                <a:gd name="T32" fmla="*/ 32 w 64"/>
                <a:gd name="T33" fmla="*/ 92 h 96"/>
                <a:gd name="T34" fmla="*/ 24 w 64"/>
                <a:gd name="T35" fmla="*/ 96 h 96"/>
                <a:gd name="T36" fmla="*/ 14 w 64"/>
                <a:gd name="T37" fmla="*/ 96 h 96"/>
                <a:gd name="T38" fmla="*/ 8 w 64"/>
                <a:gd name="T39" fmla="*/ 96 h 96"/>
                <a:gd name="T40" fmla="*/ 4 w 64"/>
                <a:gd name="T41" fmla="*/ 94 h 96"/>
                <a:gd name="T42" fmla="*/ 0 w 64"/>
                <a:gd name="T43" fmla="*/ 90 h 96"/>
                <a:gd name="T44" fmla="*/ 0 w 64"/>
                <a:gd name="T45" fmla="*/ 86 h 96"/>
                <a:gd name="T46" fmla="*/ 0 w 64"/>
                <a:gd name="T47" fmla="*/ 84 h 96"/>
                <a:gd name="T48" fmla="*/ 2 w 64"/>
                <a:gd name="T49" fmla="*/ 82 h 96"/>
                <a:gd name="T50" fmla="*/ 4 w 64"/>
                <a:gd name="T51" fmla="*/ 82 h 96"/>
                <a:gd name="T52" fmla="*/ 6 w 64"/>
                <a:gd name="T53" fmla="*/ 80 h 96"/>
                <a:gd name="T54" fmla="*/ 10 w 64"/>
                <a:gd name="T55" fmla="*/ 82 h 96"/>
                <a:gd name="T56" fmla="*/ 16 w 64"/>
                <a:gd name="T57" fmla="*/ 84 h 96"/>
                <a:gd name="T58" fmla="*/ 18 w 64"/>
                <a:gd name="T59" fmla="*/ 86 h 96"/>
                <a:gd name="T60" fmla="*/ 20 w 64"/>
                <a:gd name="T61" fmla="*/ 88 h 96"/>
                <a:gd name="T62" fmla="*/ 22 w 64"/>
                <a:gd name="T63" fmla="*/ 88 h 96"/>
                <a:gd name="T64" fmla="*/ 24 w 64"/>
                <a:gd name="T65" fmla="*/ 88 h 96"/>
                <a:gd name="T66" fmla="*/ 28 w 64"/>
                <a:gd name="T67" fmla="*/ 88 h 96"/>
                <a:gd name="T68" fmla="*/ 34 w 64"/>
                <a:gd name="T69" fmla="*/ 84 h 96"/>
                <a:gd name="T70" fmla="*/ 38 w 64"/>
                <a:gd name="T71" fmla="*/ 80 h 96"/>
                <a:gd name="T72" fmla="*/ 42 w 64"/>
                <a:gd name="T73" fmla="*/ 74 h 96"/>
                <a:gd name="T74" fmla="*/ 44 w 64"/>
                <a:gd name="T75" fmla="*/ 68 h 96"/>
                <a:gd name="T76" fmla="*/ 46 w 64"/>
                <a:gd name="T77" fmla="*/ 60 h 96"/>
                <a:gd name="T78" fmla="*/ 44 w 64"/>
                <a:gd name="T79" fmla="*/ 52 h 96"/>
                <a:gd name="T80" fmla="*/ 42 w 64"/>
                <a:gd name="T81" fmla="*/ 46 h 96"/>
                <a:gd name="T82" fmla="*/ 38 w 64"/>
                <a:gd name="T83" fmla="*/ 40 h 96"/>
                <a:gd name="T84" fmla="*/ 32 w 64"/>
                <a:gd name="T85" fmla="*/ 38 h 96"/>
                <a:gd name="T86" fmla="*/ 26 w 64"/>
                <a:gd name="T87" fmla="*/ 36 h 96"/>
                <a:gd name="T88" fmla="*/ 18 w 64"/>
                <a:gd name="T89" fmla="*/ 34 h 96"/>
                <a:gd name="T90" fmla="*/ 32 w 64"/>
                <a:gd name="T91" fmla="*/ 0 h 9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4"/>
                <a:gd name="T139" fmla="*/ 0 h 96"/>
                <a:gd name="T140" fmla="*/ 64 w 64"/>
                <a:gd name="T141" fmla="*/ 96 h 9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4" h="96">
                  <a:moveTo>
                    <a:pt x="32" y="0"/>
                  </a:moveTo>
                  <a:lnTo>
                    <a:pt x="64" y="0"/>
                  </a:lnTo>
                  <a:lnTo>
                    <a:pt x="62" y="10"/>
                  </a:lnTo>
                  <a:lnTo>
                    <a:pt x="32" y="10"/>
                  </a:lnTo>
                  <a:lnTo>
                    <a:pt x="26" y="22"/>
                  </a:lnTo>
                  <a:lnTo>
                    <a:pt x="34" y="24"/>
                  </a:lnTo>
                  <a:lnTo>
                    <a:pt x="40" y="26"/>
                  </a:lnTo>
                  <a:lnTo>
                    <a:pt x="46" y="28"/>
                  </a:lnTo>
                  <a:lnTo>
                    <a:pt x="52" y="36"/>
                  </a:lnTo>
                  <a:lnTo>
                    <a:pt x="54" y="44"/>
                  </a:lnTo>
                  <a:lnTo>
                    <a:pt x="56" y="52"/>
                  </a:lnTo>
                  <a:lnTo>
                    <a:pt x="54" y="62"/>
                  </a:lnTo>
                  <a:lnTo>
                    <a:pt x="52" y="70"/>
                  </a:lnTo>
                  <a:lnTo>
                    <a:pt x="48" y="78"/>
                  </a:lnTo>
                  <a:lnTo>
                    <a:pt x="42" y="84"/>
                  </a:lnTo>
                  <a:lnTo>
                    <a:pt x="38" y="88"/>
                  </a:lnTo>
                  <a:lnTo>
                    <a:pt x="32" y="92"/>
                  </a:lnTo>
                  <a:lnTo>
                    <a:pt x="24" y="96"/>
                  </a:lnTo>
                  <a:lnTo>
                    <a:pt x="14" y="96"/>
                  </a:lnTo>
                  <a:lnTo>
                    <a:pt x="8" y="96"/>
                  </a:lnTo>
                  <a:lnTo>
                    <a:pt x="4" y="94"/>
                  </a:lnTo>
                  <a:lnTo>
                    <a:pt x="0" y="90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2" y="82"/>
                  </a:lnTo>
                  <a:lnTo>
                    <a:pt x="4" y="82"/>
                  </a:lnTo>
                  <a:lnTo>
                    <a:pt x="6" y="80"/>
                  </a:lnTo>
                  <a:lnTo>
                    <a:pt x="10" y="82"/>
                  </a:lnTo>
                  <a:lnTo>
                    <a:pt x="16" y="84"/>
                  </a:lnTo>
                  <a:lnTo>
                    <a:pt x="18" y="86"/>
                  </a:lnTo>
                  <a:lnTo>
                    <a:pt x="20" y="88"/>
                  </a:lnTo>
                  <a:lnTo>
                    <a:pt x="22" y="88"/>
                  </a:lnTo>
                  <a:lnTo>
                    <a:pt x="24" y="88"/>
                  </a:lnTo>
                  <a:lnTo>
                    <a:pt x="28" y="88"/>
                  </a:lnTo>
                  <a:lnTo>
                    <a:pt x="34" y="84"/>
                  </a:lnTo>
                  <a:lnTo>
                    <a:pt x="38" y="80"/>
                  </a:lnTo>
                  <a:lnTo>
                    <a:pt x="42" y="74"/>
                  </a:lnTo>
                  <a:lnTo>
                    <a:pt x="44" y="68"/>
                  </a:lnTo>
                  <a:lnTo>
                    <a:pt x="46" y="60"/>
                  </a:lnTo>
                  <a:lnTo>
                    <a:pt x="44" y="52"/>
                  </a:lnTo>
                  <a:lnTo>
                    <a:pt x="42" y="46"/>
                  </a:lnTo>
                  <a:lnTo>
                    <a:pt x="38" y="40"/>
                  </a:lnTo>
                  <a:lnTo>
                    <a:pt x="32" y="38"/>
                  </a:lnTo>
                  <a:lnTo>
                    <a:pt x="26" y="36"/>
                  </a:lnTo>
                  <a:lnTo>
                    <a:pt x="18" y="34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49" name="Freeform 50">
              <a:extLst>
                <a:ext uri="{FF2B5EF4-FFF2-40B4-BE49-F238E27FC236}">
                  <a16:creationId xmlns:a16="http://schemas.microsoft.com/office/drawing/2014/main" id="{5AFAC3E1-E161-F349-95C1-1F3F3E514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3998"/>
              <a:ext cx="96" cy="66"/>
            </a:xfrm>
            <a:custGeom>
              <a:avLst/>
              <a:gdLst>
                <a:gd name="T0" fmla="*/ 20 w 96"/>
                <a:gd name="T1" fmla="*/ 34 h 66"/>
                <a:gd name="T2" fmla="*/ 30 w 96"/>
                <a:gd name="T3" fmla="*/ 16 h 66"/>
                <a:gd name="T4" fmla="*/ 44 w 96"/>
                <a:gd name="T5" fmla="*/ 4 h 66"/>
                <a:gd name="T6" fmla="*/ 52 w 96"/>
                <a:gd name="T7" fmla="*/ 0 h 66"/>
                <a:gd name="T8" fmla="*/ 58 w 96"/>
                <a:gd name="T9" fmla="*/ 4 h 66"/>
                <a:gd name="T10" fmla="*/ 60 w 96"/>
                <a:gd name="T11" fmla="*/ 10 h 66"/>
                <a:gd name="T12" fmla="*/ 58 w 96"/>
                <a:gd name="T13" fmla="*/ 18 h 66"/>
                <a:gd name="T14" fmla="*/ 62 w 96"/>
                <a:gd name="T15" fmla="*/ 24 h 66"/>
                <a:gd name="T16" fmla="*/ 76 w 96"/>
                <a:gd name="T17" fmla="*/ 6 h 66"/>
                <a:gd name="T18" fmla="*/ 88 w 96"/>
                <a:gd name="T19" fmla="*/ 0 h 66"/>
                <a:gd name="T20" fmla="*/ 94 w 96"/>
                <a:gd name="T21" fmla="*/ 4 h 66"/>
                <a:gd name="T22" fmla="*/ 96 w 96"/>
                <a:gd name="T23" fmla="*/ 10 h 66"/>
                <a:gd name="T24" fmla="*/ 94 w 96"/>
                <a:gd name="T25" fmla="*/ 20 h 66"/>
                <a:gd name="T26" fmla="*/ 84 w 96"/>
                <a:gd name="T27" fmla="*/ 52 h 66"/>
                <a:gd name="T28" fmla="*/ 82 w 96"/>
                <a:gd name="T29" fmla="*/ 58 h 66"/>
                <a:gd name="T30" fmla="*/ 84 w 96"/>
                <a:gd name="T31" fmla="*/ 58 h 66"/>
                <a:gd name="T32" fmla="*/ 84 w 96"/>
                <a:gd name="T33" fmla="*/ 60 h 66"/>
                <a:gd name="T34" fmla="*/ 86 w 96"/>
                <a:gd name="T35" fmla="*/ 58 h 66"/>
                <a:gd name="T36" fmla="*/ 92 w 96"/>
                <a:gd name="T37" fmla="*/ 50 h 66"/>
                <a:gd name="T38" fmla="*/ 92 w 96"/>
                <a:gd name="T39" fmla="*/ 54 h 66"/>
                <a:gd name="T40" fmla="*/ 86 w 96"/>
                <a:gd name="T41" fmla="*/ 62 h 66"/>
                <a:gd name="T42" fmla="*/ 80 w 96"/>
                <a:gd name="T43" fmla="*/ 66 h 66"/>
                <a:gd name="T44" fmla="*/ 74 w 96"/>
                <a:gd name="T45" fmla="*/ 66 h 66"/>
                <a:gd name="T46" fmla="*/ 72 w 96"/>
                <a:gd name="T47" fmla="*/ 64 h 66"/>
                <a:gd name="T48" fmla="*/ 72 w 96"/>
                <a:gd name="T49" fmla="*/ 58 h 66"/>
                <a:gd name="T50" fmla="*/ 74 w 96"/>
                <a:gd name="T51" fmla="*/ 48 h 66"/>
                <a:gd name="T52" fmla="*/ 82 w 96"/>
                <a:gd name="T53" fmla="*/ 20 h 66"/>
                <a:gd name="T54" fmla="*/ 84 w 96"/>
                <a:gd name="T55" fmla="*/ 16 h 66"/>
                <a:gd name="T56" fmla="*/ 84 w 96"/>
                <a:gd name="T57" fmla="*/ 14 h 66"/>
                <a:gd name="T58" fmla="*/ 84 w 96"/>
                <a:gd name="T59" fmla="*/ 10 h 66"/>
                <a:gd name="T60" fmla="*/ 82 w 96"/>
                <a:gd name="T61" fmla="*/ 10 h 66"/>
                <a:gd name="T62" fmla="*/ 74 w 96"/>
                <a:gd name="T63" fmla="*/ 12 h 66"/>
                <a:gd name="T64" fmla="*/ 62 w 96"/>
                <a:gd name="T65" fmla="*/ 28 h 66"/>
                <a:gd name="T66" fmla="*/ 50 w 96"/>
                <a:gd name="T67" fmla="*/ 50 h 66"/>
                <a:gd name="T68" fmla="*/ 34 w 96"/>
                <a:gd name="T69" fmla="*/ 66 h 66"/>
                <a:gd name="T70" fmla="*/ 48 w 96"/>
                <a:gd name="T71" fmla="*/ 18 h 66"/>
                <a:gd name="T72" fmla="*/ 48 w 96"/>
                <a:gd name="T73" fmla="*/ 12 h 66"/>
                <a:gd name="T74" fmla="*/ 46 w 96"/>
                <a:gd name="T75" fmla="*/ 10 h 66"/>
                <a:gd name="T76" fmla="*/ 44 w 96"/>
                <a:gd name="T77" fmla="*/ 10 h 66"/>
                <a:gd name="T78" fmla="*/ 38 w 96"/>
                <a:gd name="T79" fmla="*/ 14 h 66"/>
                <a:gd name="T80" fmla="*/ 30 w 96"/>
                <a:gd name="T81" fmla="*/ 24 h 66"/>
                <a:gd name="T82" fmla="*/ 20 w 96"/>
                <a:gd name="T83" fmla="*/ 40 h 66"/>
                <a:gd name="T84" fmla="*/ 16 w 96"/>
                <a:gd name="T85" fmla="*/ 48 h 66"/>
                <a:gd name="T86" fmla="*/ 12 w 96"/>
                <a:gd name="T87" fmla="*/ 66 h 66"/>
                <a:gd name="T88" fmla="*/ 14 w 96"/>
                <a:gd name="T89" fmla="*/ 18 h 66"/>
                <a:gd name="T90" fmla="*/ 16 w 96"/>
                <a:gd name="T91" fmla="*/ 12 h 66"/>
                <a:gd name="T92" fmla="*/ 16 w 96"/>
                <a:gd name="T93" fmla="*/ 8 h 66"/>
                <a:gd name="T94" fmla="*/ 12 w 96"/>
                <a:gd name="T95" fmla="*/ 6 h 66"/>
                <a:gd name="T96" fmla="*/ 8 w 96"/>
                <a:gd name="T97" fmla="*/ 6 h 66"/>
                <a:gd name="T98" fmla="*/ 6 w 96"/>
                <a:gd name="T99" fmla="*/ 4 h 6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96"/>
                <a:gd name="T151" fmla="*/ 0 h 66"/>
                <a:gd name="T152" fmla="*/ 96 w 96"/>
                <a:gd name="T153" fmla="*/ 66 h 6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96" h="66">
                  <a:moveTo>
                    <a:pt x="30" y="0"/>
                  </a:moveTo>
                  <a:lnTo>
                    <a:pt x="20" y="34"/>
                  </a:lnTo>
                  <a:lnTo>
                    <a:pt x="26" y="24"/>
                  </a:lnTo>
                  <a:lnTo>
                    <a:pt x="30" y="16"/>
                  </a:lnTo>
                  <a:lnTo>
                    <a:pt x="38" y="8"/>
                  </a:lnTo>
                  <a:lnTo>
                    <a:pt x="44" y="4"/>
                  </a:lnTo>
                  <a:lnTo>
                    <a:pt x="48" y="2"/>
                  </a:lnTo>
                  <a:lnTo>
                    <a:pt x="52" y="0"/>
                  </a:lnTo>
                  <a:lnTo>
                    <a:pt x="56" y="2"/>
                  </a:lnTo>
                  <a:lnTo>
                    <a:pt x="58" y="4"/>
                  </a:lnTo>
                  <a:lnTo>
                    <a:pt x="60" y="6"/>
                  </a:lnTo>
                  <a:lnTo>
                    <a:pt x="60" y="10"/>
                  </a:lnTo>
                  <a:lnTo>
                    <a:pt x="60" y="14"/>
                  </a:lnTo>
                  <a:lnTo>
                    <a:pt x="58" y="18"/>
                  </a:lnTo>
                  <a:lnTo>
                    <a:pt x="54" y="36"/>
                  </a:lnTo>
                  <a:lnTo>
                    <a:pt x="62" y="24"/>
                  </a:lnTo>
                  <a:lnTo>
                    <a:pt x="68" y="12"/>
                  </a:lnTo>
                  <a:lnTo>
                    <a:pt x="76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6" y="6"/>
                  </a:lnTo>
                  <a:lnTo>
                    <a:pt x="96" y="10"/>
                  </a:lnTo>
                  <a:lnTo>
                    <a:pt x="96" y="16"/>
                  </a:lnTo>
                  <a:lnTo>
                    <a:pt x="94" y="20"/>
                  </a:lnTo>
                  <a:lnTo>
                    <a:pt x="86" y="48"/>
                  </a:lnTo>
                  <a:lnTo>
                    <a:pt x="84" y="52"/>
                  </a:lnTo>
                  <a:lnTo>
                    <a:pt x="84" y="56"/>
                  </a:lnTo>
                  <a:lnTo>
                    <a:pt x="82" y="58"/>
                  </a:lnTo>
                  <a:lnTo>
                    <a:pt x="84" y="58"/>
                  </a:lnTo>
                  <a:lnTo>
                    <a:pt x="84" y="60"/>
                  </a:lnTo>
                  <a:lnTo>
                    <a:pt x="86" y="58"/>
                  </a:lnTo>
                  <a:lnTo>
                    <a:pt x="90" y="54"/>
                  </a:lnTo>
                  <a:lnTo>
                    <a:pt x="92" y="50"/>
                  </a:lnTo>
                  <a:lnTo>
                    <a:pt x="96" y="52"/>
                  </a:lnTo>
                  <a:lnTo>
                    <a:pt x="92" y="54"/>
                  </a:lnTo>
                  <a:lnTo>
                    <a:pt x="90" y="58"/>
                  </a:lnTo>
                  <a:lnTo>
                    <a:pt x="86" y="62"/>
                  </a:lnTo>
                  <a:lnTo>
                    <a:pt x="82" y="66"/>
                  </a:lnTo>
                  <a:lnTo>
                    <a:pt x="80" y="66"/>
                  </a:lnTo>
                  <a:lnTo>
                    <a:pt x="76" y="66"/>
                  </a:lnTo>
                  <a:lnTo>
                    <a:pt x="74" y="66"/>
                  </a:lnTo>
                  <a:lnTo>
                    <a:pt x="72" y="66"/>
                  </a:lnTo>
                  <a:lnTo>
                    <a:pt x="72" y="64"/>
                  </a:lnTo>
                  <a:lnTo>
                    <a:pt x="70" y="62"/>
                  </a:lnTo>
                  <a:lnTo>
                    <a:pt x="72" y="58"/>
                  </a:lnTo>
                  <a:lnTo>
                    <a:pt x="72" y="54"/>
                  </a:lnTo>
                  <a:lnTo>
                    <a:pt x="74" y="48"/>
                  </a:lnTo>
                  <a:lnTo>
                    <a:pt x="82" y="24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4" y="12"/>
                  </a:lnTo>
                  <a:lnTo>
                    <a:pt x="68" y="20"/>
                  </a:lnTo>
                  <a:lnTo>
                    <a:pt x="62" y="28"/>
                  </a:lnTo>
                  <a:lnTo>
                    <a:pt x="56" y="38"/>
                  </a:lnTo>
                  <a:lnTo>
                    <a:pt x="50" y="50"/>
                  </a:lnTo>
                  <a:lnTo>
                    <a:pt x="44" y="66"/>
                  </a:lnTo>
                  <a:lnTo>
                    <a:pt x="34" y="66"/>
                  </a:lnTo>
                  <a:lnTo>
                    <a:pt x="46" y="22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44" y="10"/>
                  </a:lnTo>
                  <a:lnTo>
                    <a:pt x="40" y="12"/>
                  </a:lnTo>
                  <a:lnTo>
                    <a:pt x="38" y="14"/>
                  </a:lnTo>
                  <a:lnTo>
                    <a:pt x="34" y="18"/>
                  </a:lnTo>
                  <a:lnTo>
                    <a:pt x="30" y="24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8" y="44"/>
                  </a:lnTo>
                  <a:lnTo>
                    <a:pt x="16" y="48"/>
                  </a:lnTo>
                  <a:lnTo>
                    <a:pt x="14" y="56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14" y="18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0" name="Freeform 51">
              <a:extLst>
                <a:ext uri="{FF2B5EF4-FFF2-40B4-BE49-F238E27FC236}">
                  <a16:creationId xmlns:a16="http://schemas.microsoft.com/office/drawing/2014/main" id="{443A4EA2-F6DF-8A45-85E6-705BC8D96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4" y="3998"/>
              <a:ext cx="96" cy="66"/>
            </a:xfrm>
            <a:custGeom>
              <a:avLst/>
              <a:gdLst>
                <a:gd name="T0" fmla="*/ 20 w 96"/>
                <a:gd name="T1" fmla="*/ 34 h 66"/>
                <a:gd name="T2" fmla="*/ 30 w 96"/>
                <a:gd name="T3" fmla="*/ 16 h 66"/>
                <a:gd name="T4" fmla="*/ 44 w 96"/>
                <a:gd name="T5" fmla="*/ 4 h 66"/>
                <a:gd name="T6" fmla="*/ 52 w 96"/>
                <a:gd name="T7" fmla="*/ 0 h 66"/>
                <a:gd name="T8" fmla="*/ 58 w 96"/>
                <a:gd name="T9" fmla="*/ 4 h 66"/>
                <a:gd name="T10" fmla="*/ 60 w 96"/>
                <a:gd name="T11" fmla="*/ 10 h 66"/>
                <a:gd name="T12" fmla="*/ 58 w 96"/>
                <a:gd name="T13" fmla="*/ 18 h 66"/>
                <a:gd name="T14" fmla="*/ 60 w 96"/>
                <a:gd name="T15" fmla="*/ 24 h 66"/>
                <a:gd name="T16" fmla="*/ 76 w 96"/>
                <a:gd name="T17" fmla="*/ 6 h 66"/>
                <a:gd name="T18" fmla="*/ 88 w 96"/>
                <a:gd name="T19" fmla="*/ 0 h 66"/>
                <a:gd name="T20" fmla="*/ 94 w 96"/>
                <a:gd name="T21" fmla="*/ 4 h 66"/>
                <a:gd name="T22" fmla="*/ 96 w 96"/>
                <a:gd name="T23" fmla="*/ 10 h 66"/>
                <a:gd name="T24" fmla="*/ 94 w 96"/>
                <a:gd name="T25" fmla="*/ 20 h 66"/>
                <a:gd name="T26" fmla="*/ 84 w 96"/>
                <a:gd name="T27" fmla="*/ 52 h 66"/>
                <a:gd name="T28" fmla="*/ 82 w 96"/>
                <a:gd name="T29" fmla="*/ 58 h 66"/>
                <a:gd name="T30" fmla="*/ 82 w 96"/>
                <a:gd name="T31" fmla="*/ 58 h 66"/>
                <a:gd name="T32" fmla="*/ 84 w 96"/>
                <a:gd name="T33" fmla="*/ 60 h 66"/>
                <a:gd name="T34" fmla="*/ 86 w 96"/>
                <a:gd name="T35" fmla="*/ 58 h 66"/>
                <a:gd name="T36" fmla="*/ 92 w 96"/>
                <a:gd name="T37" fmla="*/ 50 h 66"/>
                <a:gd name="T38" fmla="*/ 92 w 96"/>
                <a:gd name="T39" fmla="*/ 54 h 66"/>
                <a:gd name="T40" fmla="*/ 84 w 96"/>
                <a:gd name="T41" fmla="*/ 62 h 66"/>
                <a:gd name="T42" fmla="*/ 78 w 96"/>
                <a:gd name="T43" fmla="*/ 66 h 66"/>
                <a:gd name="T44" fmla="*/ 74 w 96"/>
                <a:gd name="T45" fmla="*/ 66 h 66"/>
                <a:gd name="T46" fmla="*/ 70 w 96"/>
                <a:gd name="T47" fmla="*/ 64 h 66"/>
                <a:gd name="T48" fmla="*/ 70 w 96"/>
                <a:gd name="T49" fmla="*/ 58 h 66"/>
                <a:gd name="T50" fmla="*/ 74 w 96"/>
                <a:gd name="T51" fmla="*/ 48 h 66"/>
                <a:gd name="T52" fmla="*/ 82 w 96"/>
                <a:gd name="T53" fmla="*/ 20 h 66"/>
                <a:gd name="T54" fmla="*/ 84 w 96"/>
                <a:gd name="T55" fmla="*/ 16 h 66"/>
                <a:gd name="T56" fmla="*/ 84 w 96"/>
                <a:gd name="T57" fmla="*/ 14 h 66"/>
                <a:gd name="T58" fmla="*/ 82 w 96"/>
                <a:gd name="T59" fmla="*/ 10 h 66"/>
                <a:gd name="T60" fmla="*/ 80 w 96"/>
                <a:gd name="T61" fmla="*/ 10 h 66"/>
                <a:gd name="T62" fmla="*/ 74 w 96"/>
                <a:gd name="T63" fmla="*/ 12 h 66"/>
                <a:gd name="T64" fmla="*/ 62 w 96"/>
                <a:gd name="T65" fmla="*/ 28 h 66"/>
                <a:gd name="T66" fmla="*/ 50 w 96"/>
                <a:gd name="T67" fmla="*/ 50 h 66"/>
                <a:gd name="T68" fmla="*/ 34 w 96"/>
                <a:gd name="T69" fmla="*/ 66 h 66"/>
                <a:gd name="T70" fmla="*/ 48 w 96"/>
                <a:gd name="T71" fmla="*/ 18 h 66"/>
                <a:gd name="T72" fmla="*/ 48 w 96"/>
                <a:gd name="T73" fmla="*/ 12 h 66"/>
                <a:gd name="T74" fmla="*/ 46 w 96"/>
                <a:gd name="T75" fmla="*/ 10 h 66"/>
                <a:gd name="T76" fmla="*/ 42 w 96"/>
                <a:gd name="T77" fmla="*/ 10 h 66"/>
                <a:gd name="T78" fmla="*/ 38 w 96"/>
                <a:gd name="T79" fmla="*/ 14 h 66"/>
                <a:gd name="T80" fmla="*/ 30 w 96"/>
                <a:gd name="T81" fmla="*/ 24 h 66"/>
                <a:gd name="T82" fmla="*/ 20 w 96"/>
                <a:gd name="T83" fmla="*/ 40 h 66"/>
                <a:gd name="T84" fmla="*/ 16 w 96"/>
                <a:gd name="T85" fmla="*/ 48 h 66"/>
                <a:gd name="T86" fmla="*/ 12 w 96"/>
                <a:gd name="T87" fmla="*/ 66 h 66"/>
                <a:gd name="T88" fmla="*/ 14 w 96"/>
                <a:gd name="T89" fmla="*/ 18 h 66"/>
                <a:gd name="T90" fmla="*/ 16 w 96"/>
                <a:gd name="T91" fmla="*/ 12 h 66"/>
                <a:gd name="T92" fmla="*/ 16 w 96"/>
                <a:gd name="T93" fmla="*/ 8 h 66"/>
                <a:gd name="T94" fmla="*/ 12 w 96"/>
                <a:gd name="T95" fmla="*/ 6 h 66"/>
                <a:gd name="T96" fmla="*/ 8 w 96"/>
                <a:gd name="T97" fmla="*/ 6 h 66"/>
                <a:gd name="T98" fmla="*/ 6 w 96"/>
                <a:gd name="T99" fmla="*/ 4 h 6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96"/>
                <a:gd name="T151" fmla="*/ 0 h 66"/>
                <a:gd name="T152" fmla="*/ 96 w 96"/>
                <a:gd name="T153" fmla="*/ 66 h 6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96" h="66">
                  <a:moveTo>
                    <a:pt x="30" y="0"/>
                  </a:moveTo>
                  <a:lnTo>
                    <a:pt x="20" y="34"/>
                  </a:lnTo>
                  <a:lnTo>
                    <a:pt x="26" y="24"/>
                  </a:lnTo>
                  <a:lnTo>
                    <a:pt x="30" y="16"/>
                  </a:lnTo>
                  <a:lnTo>
                    <a:pt x="38" y="8"/>
                  </a:lnTo>
                  <a:lnTo>
                    <a:pt x="44" y="4"/>
                  </a:lnTo>
                  <a:lnTo>
                    <a:pt x="48" y="2"/>
                  </a:lnTo>
                  <a:lnTo>
                    <a:pt x="52" y="0"/>
                  </a:lnTo>
                  <a:lnTo>
                    <a:pt x="54" y="2"/>
                  </a:lnTo>
                  <a:lnTo>
                    <a:pt x="58" y="4"/>
                  </a:lnTo>
                  <a:lnTo>
                    <a:pt x="60" y="6"/>
                  </a:lnTo>
                  <a:lnTo>
                    <a:pt x="60" y="10"/>
                  </a:lnTo>
                  <a:lnTo>
                    <a:pt x="60" y="14"/>
                  </a:lnTo>
                  <a:lnTo>
                    <a:pt x="58" y="18"/>
                  </a:lnTo>
                  <a:lnTo>
                    <a:pt x="52" y="36"/>
                  </a:lnTo>
                  <a:lnTo>
                    <a:pt x="60" y="24"/>
                  </a:lnTo>
                  <a:lnTo>
                    <a:pt x="68" y="12"/>
                  </a:lnTo>
                  <a:lnTo>
                    <a:pt x="76" y="6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4" y="4"/>
                  </a:lnTo>
                  <a:lnTo>
                    <a:pt x="94" y="6"/>
                  </a:lnTo>
                  <a:lnTo>
                    <a:pt x="96" y="10"/>
                  </a:lnTo>
                  <a:lnTo>
                    <a:pt x="96" y="16"/>
                  </a:lnTo>
                  <a:lnTo>
                    <a:pt x="94" y="20"/>
                  </a:lnTo>
                  <a:lnTo>
                    <a:pt x="86" y="48"/>
                  </a:lnTo>
                  <a:lnTo>
                    <a:pt x="84" y="52"/>
                  </a:lnTo>
                  <a:lnTo>
                    <a:pt x="82" y="56"/>
                  </a:lnTo>
                  <a:lnTo>
                    <a:pt x="82" y="58"/>
                  </a:lnTo>
                  <a:lnTo>
                    <a:pt x="84" y="58"/>
                  </a:lnTo>
                  <a:lnTo>
                    <a:pt x="84" y="60"/>
                  </a:lnTo>
                  <a:lnTo>
                    <a:pt x="84" y="58"/>
                  </a:lnTo>
                  <a:lnTo>
                    <a:pt x="86" y="58"/>
                  </a:lnTo>
                  <a:lnTo>
                    <a:pt x="90" y="54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2" y="54"/>
                  </a:lnTo>
                  <a:lnTo>
                    <a:pt x="88" y="58"/>
                  </a:lnTo>
                  <a:lnTo>
                    <a:pt x="84" y="62"/>
                  </a:lnTo>
                  <a:lnTo>
                    <a:pt x="82" y="66"/>
                  </a:lnTo>
                  <a:lnTo>
                    <a:pt x="78" y="66"/>
                  </a:lnTo>
                  <a:lnTo>
                    <a:pt x="76" y="66"/>
                  </a:lnTo>
                  <a:lnTo>
                    <a:pt x="74" y="66"/>
                  </a:lnTo>
                  <a:lnTo>
                    <a:pt x="72" y="66"/>
                  </a:lnTo>
                  <a:lnTo>
                    <a:pt x="70" y="64"/>
                  </a:lnTo>
                  <a:lnTo>
                    <a:pt x="70" y="62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4" y="48"/>
                  </a:lnTo>
                  <a:lnTo>
                    <a:pt x="80" y="24"/>
                  </a:lnTo>
                  <a:lnTo>
                    <a:pt x="82" y="20"/>
                  </a:lnTo>
                  <a:lnTo>
                    <a:pt x="84" y="18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2" y="10"/>
                  </a:lnTo>
                  <a:lnTo>
                    <a:pt x="80" y="10"/>
                  </a:lnTo>
                  <a:lnTo>
                    <a:pt x="78" y="10"/>
                  </a:lnTo>
                  <a:lnTo>
                    <a:pt x="74" y="12"/>
                  </a:lnTo>
                  <a:lnTo>
                    <a:pt x="68" y="20"/>
                  </a:lnTo>
                  <a:lnTo>
                    <a:pt x="62" y="28"/>
                  </a:lnTo>
                  <a:lnTo>
                    <a:pt x="56" y="38"/>
                  </a:lnTo>
                  <a:lnTo>
                    <a:pt x="50" y="50"/>
                  </a:lnTo>
                  <a:lnTo>
                    <a:pt x="44" y="66"/>
                  </a:lnTo>
                  <a:lnTo>
                    <a:pt x="34" y="66"/>
                  </a:lnTo>
                  <a:lnTo>
                    <a:pt x="46" y="22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42" y="10"/>
                  </a:lnTo>
                  <a:lnTo>
                    <a:pt x="40" y="12"/>
                  </a:lnTo>
                  <a:lnTo>
                    <a:pt x="38" y="14"/>
                  </a:lnTo>
                  <a:lnTo>
                    <a:pt x="34" y="18"/>
                  </a:lnTo>
                  <a:lnTo>
                    <a:pt x="30" y="24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8" y="44"/>
                  </a:lnTo>
                  <a:lnTo>
                    <a:pt x="16" y="48"/>
                  </a:lnTo>
                  <a:lnTo>
                    <a:pt x="14" y="56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14" y="18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1" name="Freeform 52">
              <a:extLst>
                <a:ext uri="{FF2B5EF4-FFF2-40B4-BE49-F238E27FC236}">
                  <a16:creationId xmlns:a16="http://schemas.microsoft.com/office/drawing/2014/main" id="{97986DC0-6324-7747-AB9D-A17154846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4" y="2376"/>
              <a:ext cx="62" cy="100"/>
            </a:xfrm>
            <a:custGeom>
              <a:avLst/>
              <a:gdLst>
                <a:gd name="T0" fmla="*/ 40 w 62"/>
                <a:gd name="T1" fmla="*/ 0 h 100"/>
                <a:gd name="T2" fmla="*/ 46 w 62"/>
                <a:gd name="T3" fmla="*/ 0 h 100"/>
                <a:gd name="T4" fmla="*/ 52 w 62"/>
                <a:gd name="T5" fmla="*/ 4 h 100"/>
                <a:gd name="T6" fmla="*/ 56 w 62"/>
                <a:gd name="T7" fmla="*/ 8 h 100"/>
                <a:gd name="T8" fmla="*/ 60 w 62"/>
                <a:gd name="T9" fmla="*/ 14 h 100"/>
                <a:gd name="T10" fmla="*/ 62 w 62"/>
                <a:gd name="T11" fmla="*/ 22 h 100"/>
                <a:gd name="T12" fmla="*/ 62 w 62"/>
                <a:gd name="T13" fmla="*/ 32 h 100"/>
                <a:gd name="T14" fmla="*/ 60 w 62"/>
                <a:gd name="T15" fmla="*/ 46 h 100"/>
                <a:gd name="T16" fmla="*/ 58 w 62"/>
                <a:gd name="T17" fmla="*/ 60 h 100"/>
                <a:gd name="T18" fmla="*/ 52 w 62"/>
                <a:gd name="T19" fmla="*/ 74 h 100"/>
                <a:gd name="T20" fmla="*/ 44 w 62"/>
                <a:gd name="T21" fmla="*/ 84 h 100"/>
                <a:gd name="T22" fmla="*/ 38 w 62"/>
                <a:gd name="T23" fmla="*/ 92 h 100"/>
                <a:gd name="T24" fmla="*/ 32 w 62"/>
                <a:gd name="T25" fmla="*/ 96 h 100"/>
                <a:gd name="T26" fmla="*/ 26 w 62"/>
                <a:gd name="T27" fmla="*/ 98 h 100"/>
                <a:gd name="T28" fmla="*/ 22 w 62"/>
                <a:gd name="T29" fmla="*/ 100 h 100"/>
                <a:gd name="T30" fmla="*/ 16 w 62"/>
                <a:gd name="T31" fmla="*/ 98 h 100"/>
                <a:gd name="T32" fmla="*/ 10 w 62"/>
                <a:gd name="T33" fmla="*/ 96 h 100"/>
                <a:gd name="T34" fmla="*/ 6 w 62"/>
                <a:gd name="T35" fmla="*/ 92 h 100"/>
                <a:gd name="T36" fmla="*/ 4 w 62"/>
                <a:gd name="T37" fmla="*/ 86 h 100"/>
                <a:gd name="T38" fmla="*/ 2 w 62"/>
                <a:gd name="T39" fmla="*/ 78 h 100"/>
                <a:gd name="T40" fmla="*/ 0 w 62"/>
                <a:gd name="T41" fmla="*/ 68 h 100"/>
                <a:gd name="T42" fmla="*/ 2 w 62"/>
                <a:gd name="T43" fmla="*/ 52 h 100"/>
                <a:gd name="T44" fmla="*/ 6 w 62"/>
                <a:gd name="T45" fmla="*/ 36 h 100"/>
                <a:gd name="T46" fmla="*/ 12 w 62"/>
                <a:gd name="T47" fmla="*/ 24 h 100"/>
                <a:gd name="T48" fmla="*/ 18 w 62"/>
                <a:gd name="T49" fmla="*/ 14 h 100"/>
                <a:gd name="T50" fmla="*/ 24 w 62"/>
                <a:gd name="T51" fmla="*/ 6 h 100"/>
                <a:gd name="T52" fmla="*/ 30 w 62"/>
                <a:gd name="T53" fmla="*/ 2 h 100"/>
                <a:gd name="T54" fmla="*/ 36 w 62"/>
                <a:gd name="T55" fmla="*/ 0 h 100"/>
                <a:gd name="T56" fmla="*/ 40 w 62"/>
                <a:gd name="T57" fmla="*/ 0 h 100"/>
                <a:gd name="T58" fmla="*/ 42 w 62"/>
                <a:gd name="T59" fmla="*/ 4 h 100"/>
                <a:gd name="T60" fmla="*/ 38 w 62"/>
                <a:gd name="T61" fmla="*/ 4 h 100"/>
                <a:gd name="T62" fmla="*/ 32 w 62"/>
                <a:gd name="T63" fmla="*/ 6 h 100"/>
                <a:gd name="T64" fmla="*/ 28 w 62"/>
                <a:gd name="T65" fmla="*/ 12 h 100"/>
                <a:gd name="T66" fmla="*/ 24 w 62"/>
                <a:gd name="T67" fmla="*/ 20 h 100"/>
                <a:gd name="T68" fmla="*/ 20 w 62"/>
                <a:gd name="T69" fmla="*/ 32 h 100"/>
                <a:gd name="T70" fmla="*/ 16 w 62"/>
                <a:gd name="T71" fmla="*/ 46 h 100"/>
                <a:gd name="T72" fmla="*/ 12 w 62"/>
                <a:gd name="T73" fmla="*/ 66 h 100"/>
                <a:gd name="T74" fmla="*/ 10 w 62"/>
                <a:gd name="T75" fmla="*/ 82 h 100"/>
                <a:gd name="T76" fmla="*/ 12 w 62"/>
                <a:gd name="T77" fmla="*/ 88 h 100"/>
                <a:gd name="T78" fmla="*/ 14 w 62"/>
                <a:gd name="T79" fmla="*/ 92 h 100"/>
                <a:gd name="T80" fmla="*/ 18 w 62"/>
                <a:gd name="T81" fmla="*/ 96 h 100"/>
                <a:gd name="T82" fmla="*/ 22 w 62"/>
                <a:gd name="T83" fmla="*/ 96 h 100"/>
                <a:gd name="T84" fmla="*/ 26 w 62"/>
                <a:gd name="T85" fmla="*/ 96 h 100"/>
                <a:gd name="T86" fmla="*/ 28 w 62"/>
                <a:gd name="T87" fmla="*/ 94 h 100"/>
                <a:gd name="T88" fmla="*/ 34 w 62"/>
                <a:gd name="T89" fmla="*/ 88 h 100"/>
                <a:gd name="T90" fmla="*/ 38 w 62"/>
                <a:gd name="T91" fmla="*/ 78 h 100"/>
                <a:gd name="T92" fmla="*/ 42 w 62"/>
                <a:gd name="T93" fmla="*/ 68 h 100"/>
                <a:gd name="T94" fmla="*/ 50 w 62"/>
                <a:gd name="T95" fmla="*/ 40 h 100"/>
                <a:gd name="T96" fmla="*/ 52 w 62"/>
                <a:gd name="T97" fmla="*/ 18 h 100"/>
                <a:gd name="T98" fmla="*/ 50 w 62"/>
                <a:gd name="T99" fmla="*/ 12 h 100"/>
                <a:gd name="T100" fmla="*/ 48 w 62"/>
                <a:gd name="T101" fmla="*/ 6 h 100"/>
                <a:gd name="T102" fmla="*/ 44 w 62"/>
                <a:gd name="T103" fmla="*/ 4 h 100"/>
                <a:gd name="T104" fmla="*/ 42 w 62"/>
                <a:gd name="T105" fmla="*/ 4 h 1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2"/>
                <a:gd name="T160" fmla="*/ 0 h 100"/>
                <a:gd name="T161" fmla="*/ 62 w 62"/>
                <a:gd name="T162" fmla="*/ 100 h 10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2" h="100">
                  <a:moveTo>
                    <a:pt x="40" y="0"/>
                  </a:moveTo>
                  <a:lnTo>
                    <a:pt x="46" y="0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60" y="14"/>
                  </a:lnTo>
                  <a:lnTo>
                    <a:pt x="62" y="22"/>
                  </a:lnTo>
                  <a:lnTo>
                    <a:pt x="62" y="32"/>
                  </a:lnTo>
                  <a:lnTo>
                    <a:pt x="60" y="46"/>
                  </a:lnTo>
                  <a:lnTo>
                    <a:pt x="58" y="60"/>
                  </a:lnTo>
                  <a:lnTo>
                    <a:pt x="52" y="74"/>
                  </a:lnTo>
                  <a:lnTo>
                    <a:pt x="44" y="84"/>
                  </a:lnTo>
                  <a:lnTo>
                    <a:pt x="38" y="92"/>
                  </a:lnTo>
                  <a:lnTo>
                    <a:pt x="32" y="96"/>
                  </a:lnTo>
                  <a:lnTo>
                    <a:pt x="26" y="98"/>
                  </a:lnTo>
                  <a:lnTo>
                    <a:pt x="22" y="100"/>
                  </a:lnTo>
                  <a:lnTo>
                    <a:pt x="16" y="98"/>
                  </a:lnTo>
                  <a:lnTo>
                    <a:pt x="10" y="96"/>
                  </a:lnTo>
                  <a:lnTo>
                    <a:pt x="6" y="92"/>
                  </a:lnTo>
                  <a:lnTo>
                    <a:pt x="4" y="86"/>
                  </a:lnTo>
                  <a:lnTo>
                    <a:pt x="2" y="78"/>
                  </a:lnTo>
                  <a:lnTo>
                    <a:pt x="0" y="68"/>
                  </a:lnTo>
                  <a:lnTo>
                    <a:pt x="2" y="52"/>
                  </a:lnTo>
                  <a:lnTo>
                    <a:pt x="6" y="36"/>
                  </a:lnTo>
                  <a:lnTo>
                    <a:pt x="12" y="24"/>
                  </a:lnTo>
                  <a:lnTo>
                    <a:pt x="18" y="14"/>
                  </a:lnTo>
                  <a:lnTo>
                    <a:pt x="24" y="6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40" y="0"/>
                  </a:lnTo>
                  <a:close/>
                  <a:moveTo>
                    <a:pt x="42" y="4"/>
                  </a:moveTo>
                  <a:lnTo>
                    <a:pt x="38" y="4"/>
                  </a:lnTo>
                  <a:lnTo>
                    <a:pt x="32" y="6"/>
                  </a:lnTo>
                  <a:lnTo>
                    <a:pt x="28" y="12"/>
                  </a:lnTo>
                  <a:lnTo>
                    <a:pt x="24" y="20"/>
                  </a:lnTo>
                  <a:lnTo>
                    <a:pt x="20" y="32"/>
                  </a:lnTo>
                  <a:lnTo>
                    <a:pt x="16" y="46"/>
                  </a:lnTo>
                  <a:lnTo>
                    <a:pt x="12" y="66"/>
                  </a:lnTo>
                  <a:lnTo>
                    <a:pt x="10" y="82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28" y="94"/>
                  </a:lnTo>
                  <a:lnTo>
                    <a:pt x="34" y="88"/>
                  </a:lnTo>
                  <a:lnTo>
                    <a:pt x="38" y="78"/>
                  </a:lnTo>
                  <a:lnTo>
                    <a:pt x="42" y="68"/>
                  </a:lnTo>
                  <a:lnTo>
                    <a:pt x="50" y="40"/>
                  </a:lnTo>
                  <a:lnTo>
                    <a:pt x="52" y="18"/>
                  </a:lnTo>
                  <a:lnTo>
                    <a:pt x="50" y="12"/>
                  </a:lnTo>
                  <a:lnTo>
                    <a:pt x="48" y="6"/>
                  </a:lnTo>
                  <a:lnTo>
                    <a:pt x="44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2" name="Freeform 53">
              <a:extLst>
                <a:ext uri="{FF2B5EF4-FFF2-40B4-BE49-F238E27FC236}">
                  <a16:creationId xmlns:a16="http://schemas.microsoft.com/office/drawing/2014/main" id="{9AE1CE39-1BC4-0846-909B-11A6C3896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462"/>
              <a:ext cx="14" cy="14"/>
            </a:xfrm>
            <a:custGeom>
              <a:avLst/>
              <a:gdLst>
                <a:gd name="T0" fmla="*/ 6 w 14"/>
                <a:gd name="T1" fmla="*/ 0 h 14"/>
                <a:gd name="T2" fmla="*/ 10 w 14"/>
                <a:gd name="T3" fmla="*/ 0 h 14"/>
                <a:gd name="T4" fmla="*/ 12 w 14"/>
                <a:gd name="T5" fmla="*/ 2 h 14"/>
                <a:gd name="T6" fmla="*/ 12 w 14"/>
                <a:gd name="T7" fmla="*/ 4 h 14"/>
                <a:gd name="T8" fmla="*/ 14 w 14"/>
                <a:gd name="T9" fmla="*/ 6 h 14"/>
                <a:gd name="T10" fmla="*/ 12 w 14"/>
                <a:gd name="T11" fmla="*/ 8 h 14"/>
                <a:gd name="T12" fmla="*/ 12 w 14"/>
                <a:gd name="T13" fmla="*/ 12 h 14"/>
                <a:gd name="T14" fmla="*/ 10 w 14"/>
                <a:gd name="T15" fmla="*/ 12 h 14"/>
                <a:gd name="T16" fmla="*/ 6 w 14"/>
                <a:gd name="T17" fmla="*/ 14 h 14"/>
                <a:gd name="T18" fmla="*/ 4 w 14"/>
                <a:gd name="T19" fmla="*/ 12 h 14"/>
                <a:gd name="T20" fmla="*/ 2 w 14"/>
                <a:gd name="T21" fmla="*/ 12 h 14"/>
                <a:gd name="T22" fmla="*/ 0 w 14"/>
                <a:gd name="T23" fmla="*/ 8 h 14"/>
                <a:gd name="T24" fmla="*/ 0 w 14"/>
                <a:gd name="T25" fmla="*/ 6 h 14"/>
                <a:gd name="T26" fmla="*/ 0 w 14"/>
                <a:gd name="T27" fmla="*/ 4 h 14"/>
                <a:gd name="T28" fmla="*/ 2 w 14"/>
                <a:gd name="T29" fmla="*/ 2 h 14"/>
                <a:gd name="T30" fmla="*/ 4 w 14"/>
                <a:gd name="T31" fmla="*/ 0 h 14"/>
                <a:gd name="T32" fmla="*/ 6 w 14"/>
                <a:gd name="T33" fmla="*/ 0 h 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"/>
                <a:gd name="T52" fmla="*/ 0 h 14"/>
                <a:gd name="T53" fmla="*/ 14 w 14"/>
                <a:gd name="T54" fmla="*/ 14 h 1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" h="14">
                  <a:moveTo>
                    <a:pt x="6" y="0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2" y="4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4" y="12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3" name="Freeform 54">
              <a:extLst>
                <a:ext uri="{FF2B5EF4-FFF2-40B4-BE49-F238E27FC236}">
                  <a16:creationId xmlns:a16="http://schemas.microsoft.com/office/drawing/2014/main" id="{27A11532-4580-3E49-A602-7A76ED06A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" y="2378"/>
              <a:ext cx="66" cy="98"/>
            </a:xfrm>
            <a:custGeom>
              <a:avLst/>
              <a:gdLst>
                <a:gd name="T0" fmla="*/ 66 w 66"/>
                <a:gd name="T1" fmla="*/ 0 h 98"/>
                <a:gd name="T2" fmla="*/ 48 w 66"/>
                <a:gd name="T3" fmla="*/ 62 h 98"/>
                <a:gd name="T4" fmla="*/ 58 w 66"/>
                <a:gd name="T5" fmla="*/ 62 h 98"/>
                <a:gd name="T6" fmla="*/ 56 w 66"/>
                <a:gd name="T7" fmla="*/ 72 h 98"/>
                <a:gd name="T8" fmla="*/ 46 w 66"/>
                <a:gd name="T9" fmla="*/ 72 h 98"/>
                <a:gd name="T10" fmla="*/ 38 w 66"/>
                <a:gd name="T11" fmla="*/ 98 h 98"/>
                <a:gd name="T12" fmla="*/ 26 w 66"/>
                <a:gd name="T13" fmla="*/ 98 h 98"/>
                <a:gd name="T14" fmla="*/ 34 w 66"/>
                <a:gd name="T15" fmla="*/ 72 h 98"/>
                <a:gd name="T16" fmla="*/ 0 w 66"/>
                <a:gd name="T17" fmla="*/ 72 h 98"/>
                <a:gd name="T18" fmla="*/ 2 w 66"/>
                <a:gd name="T19" fmla="*/ 68 h 98"/>
                <a:gd name="T20" fmla="*/ 60 w 66"/>
                <a:gd name="T21" fmla="*/ 0 h 98"/>
                <a:gd name="T22" fmla="*/ 66 w 66"/>
                <a:gd name="T23" fmla="*/ 0 h 98"/>
                <a:gd name="T24" fmla="*/ 50 w 66"/>
                <a:gd name="T25" fmla="*/ 16 h 98"/>
                <a:gd name="T26" fmla="*/ 8 w 66"/>
                <a:gd name="T27" fmla="*/ 62 h 98"/>
                <a:gd name="T28" fmla="*/ 36 w 66"/>
                <a:gd name="T29" fmla="*/ 62 h 98"/>
                <a:gd name="T30" fmla="*/ 50 w 66"/>
                <a:gd name="T31" fmla="*/ 16 h 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6"/>
                <a:gd name="T49" fmla="*/ 0 h 98"/>
                <a:gd name="T50" fmla="*/ 66 w 66"/>
                <a:gd name="T51" fmla="*/ 98 h 9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6" h="98">
                  <a:moveTo>
                    <a:pt x="66" y="0"/>
                  </a:moveTo>
                  <a:lnTo>
                    <a:pt x="48" y="62"/>
                  </a:lnTo>
                  <a:lnTo>
                    <a:pt x="58" y="62"/>
                  </a:lnTo>
                  <a:lnTo>
                    <a:pt x="56" y="72"/>
                  </a:lnTo>
                  <a:lnTo>
                    <a:pt x="46" y="72"/>
                  </a:lnTo>
                  <a:lnTo>
                    <a:pt x="38" y="98"/>
                  </a:lnTo>
                  <a:lnTo>
                    <a:pt x="26" y="98"/>
                  </a:lnTo>
                  <a:lnTo>
                    <a:pt x="34" y="72"/>
                  </a:lnTo>
                  <a:lnTo>
                    <a:pt x="0" y="72"/>
                  </a:lnTo>
                  <a:lnTo>
                    <a:pt x="2" y="68"/>
                  </a:lnTo>
                  <a:lnTo>
                    <a:pt x="60" y="0"/>
                  </a:lnTo>
                  <a:lnTo>
                    <a:pt x="66" y="0"/>
                  </a:lnTo>
                  <a:close/>
                  <a:moveTo>
                    <a:pt x="50" y="16"/>
                  </a:moveTo>
                  <a:lnTo>
                    <a:pt x="8" y="62"/>
                  </a:lnTo>
                  <a:lnTo>
                    <a:pt x="36" y="62"/>
                  </a:lnTo>
                  <a:lnTo>
                    <a:pt x="50" y="16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4" name="Freeform 55">
              <a:extLst>
                <a:ext uri="{FF2B5EF4-FFF2-40B4-BE49-F238E27FC236}">
                  <a16:creationId xmlns:a16="http://schemas.microsoft.com/office/drawing/2014/main" id="{3AB98AAF-9CE8-EE4E-B4CB-49B11A0CA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8" y="2376"/>
              <a:ext cx="64" cy="98"/>
            </a:xfrm>
            <a:custGeom>
              <a:avLst/>
              <a:gdLst>
                <a:gd name="T0" fmla="*/ 48 w 64"/>
                <a:gd name="T1" fmla="*/ 98 h 98"/>
                <a:gd name="T2" fmla="*/ 0 w 64"/>
                <a:gd name="T3" fmla="*/ 98 h 98"/>
                <a:gd name="T4" fmla="*/ 0 w 64"/>
                <a:gd name="T5" fmla="*/ 94 h 98"/>
                <a:gd name="T6" fmla="*/ 22 w 64"/>
                <a:gd name="T7" fmla="*/ 76 h 98"/>
                <a:gd name="T8" fmla="*/ 38 w 64"/>
                <a:gd name="T9" fmla="*/ 58 h 98"/>
                <a:gd name="T10" fmla="*/ 48 w 64"/>
                <a:gd name="T11" fmla="*/ 44 h 98"/>
                <a:gd name="T12" fmla="*/ 52 w 64"/>
                <a:gd name="T13" fmla="*/ 36 h 98"/>
                <a:gd name="T14" fmla="*/ 52 w 64"/>
                <a:gd name="T15" fmla="*/ 28 h 98"/>
                <a:gd name="T16" fmla="*/ 52 w 64"/>
                <a:gd name="T17" fmla="*/ 20 h 98"/>
                <a:gd name="T18" fmla="*/ 48 w 64"/>
                <a:gd name="T19" fmla="*/ 16 h 98"/>
                <a:gd name="T20" fmla="*/ 42 w 64"/>
                <a:gd name="T21" fmla="*/ 12 h 98"/>
                <a:gd name="T22" fmla="*/ 36 w 64"/>
                <a:gd name="T23" fmla="*/ 10 h 98"/>
                <a:gd name="T24" fmla="*/ 30 w 64"/>
                <a:gd name="T25" fmla="*/ 12 h 98"/>
                <a:gd name="T26" fmla="*/ 24 w 64"/>
                <a:gd name="T27" fmla="*/ 14 h 98"/>
                <a:gd name="T28" fmla="*/ 20 w 64"/>
                <a:gd name="T29" fmla="*/ 20 h 98"/>
                <a:gd name="T30" fmla="*/ 16 w 64"/>
                <a:gd name="T31" fmla="*/ 18 h 98"/>
                <a:gd name="T32" fmla="*/ 22 w 64"/>
                <a:gd name="T33" fmla="*/ 10 h 98"/>
                <a:gd name="T34" fmla="*/ 28 w 64"/>
                <a:gd name="T35" fmla="*/ 4 h 98"/>
                <a:gd name="T36" fmla="*/ 36 w 64"/>
                <a:gd name="T37" fmla="*/ 2 h 98"/>
                <a:gd name="T38" fmla="*/ 42 w 64"/>
                <a:gd name="T39" fmla="*/ 0 h 98"/>
                <a:gd name="T40" fmla="*/ 48 w 64"/>
                <a:gd name="T41" fmla="*/ 0 h 98"/>
                <a:gd name="T42" fmla="*/ 54 w 64"/>
                <a:gd name="T43" fmla="*/ 2 h 98"/>
                <a:gd name="T44" fmla="*/ 58 w 64"/>
                <a:gd name="T45" fmla="*/ 6 h 98"/>
                <a:gd name="T46" fmla="*/ 62 w 64"/>
                <a:gd name="T47" fmla="*/ 10 h 98"/>
                <a:gd name="T48" fmla="*/ 64 w 64"/>
                <a:gd name="T49" fmla="*/ 16 h 98"/>
                <a:gd name="T50" fmla="*/ 64 w 64"/>
                <a:gd name="T51" fmla="*/ 22 h 98"/>
                <a:gd name="T52" fmla="*/ 64 w 64"/>
                <a:gd name="T53" fmla="*/ 28 h 98"/>
                <a:gd name="T54" fmla="*/ 62 w 64"/>
                <a:gd name="T55" fmla="*/ 32 h 98"/>
                <a:gd name="T56" fmla="*/ 58 w 64"/>
                <a:gd name="T57" fmla="*/ 42 h 98"/>
                <a:gd name="T58" fmla="*/ 50 w 64"/>
                <a:gd name="T59" fmla="*/ 52 h 98"/>
                <a:gd name="T60" fmla="*/ 34 w 64"/>
                <a:gd name="T61" fmla="*/ 68 h 98"/>
                <a:gd name="T62" fmla="*/ 14 w 64"/>
                <a:gd name="T63" fmla="*/ 88 h 98"/>
                <a:gd name="T64" fmla="*/ 38 w 64"/>
                <a:gd name="T65" fmla="*/ 88 h 98"/>
                <a:gd name="T66" fmla="*/ 44 w 64"/>
                <a:gd name="T67" fmla="*/ 86 h 98"/>
                <a:gd name="T68" fmla="*/ 48 w 64"/>
                <a:gd name="T69" fmla="*/ 84 h 98"/>
                <a:gd name="T70" fmla="*/ 50 w 64"/>
                <a:gd name="T71" fmla="*/ 80 h 98"/>
                <a:gd name="T72" fmla="*/ 52 w 64"/>
                <a:gd name="T73" fmla="*/ 76 h 98"/>
                <a:gd name="T74" fmla="*/ 56 w 64"/>
                <a:gd name="T75" fmla="*/ 76 h 98"/>
                <a:gd name="T76" fmla="*/ 48 w 64"/>
                <a:gd name="T77" fmla="*/ 98 h 9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4"/>
                <a:gd name="T118" fmla="*/ 0 h 98"/>
                <a:gd name="T119" fmla="*/ 64 w 64"/>
                <a:gd name="T120" fmla="*/ 98 h 9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4" h="98">
                  <a:moveTo>
                    <a:pt x="48" y="98"/>
                  </a:moveTo>
                  <a:lnTo>
                    <a:pt x="0" y="98"/>
                  </a:lnTo>
                  <a:lnTo>
                    <a:pt x="0" y="94"/>
                  </a:lnTo>
                  <a:lnTo>
                    <a:pt x="22" y="76"/>
                  </a:lnTo>
                  <a:lnTo>
                    <a:pt x="38" y="58"/>
                  </a:lnTo>
                  <a:lnTo>
                    <a:pt x="48" y="44"/>
                  </a:lnTo>
                  <a:lnTo>
                    <a:pt x="52" y="36"/>
                  </a:lnTo>
                  <a:lnTo>
                    <a:pt x="52" y="28"/>
                  </a:lnTo>
                  <a:lnTo>
                    <a:pt x="52" y="20"/>
                  </a:lnTo>
                  <a:lnTo>
                    <a:pt x="48" y="16"/>
                  </a:lnTo>
                  <a:lnTo>
                    <a:pt x="42" y="12"/>
                  </a:lnTo>
                  <a:lnTo>
                    <a:pt x="36" y="10"/>
                  </a:lnTo>
                  <a:lnTo>
                    <a:pt x="30" y="12"/>
                  </a:lnTo>
                  <a:lnTo>
                    <a:pt x="24" y="14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22" y="10"/>
                  </a:lnTo>
                  <a:lnTo>
                    <a:pt x="28" y="4"/>
                  </a:lnTo>
                  <a:lnTo>
                    <a:pt x="36" y="2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2"/>
                  </a:lnTo>
                  <a:lnTo>
                    <a:pt x="58" y="6"/>
                  </a:lnTo>
                  <a:lnTo>
                    <a:pt x="62" y="10"/>
                  </a:lnTo>
                  <a:lnTo>
                    <a:pt x="64" y="16"/>
                  </a:lnTo>
                  <a:lnTo>
                    <a:pt x="64" y="22"/>
                  </a:lnTo>
                  <a:lnTo>
                    <a:pt x="64" y="28"/>
                  </a:lnTo>
                  <a:lnTo>
                    <a:pt x="62" y="32"/>
                  </a:lnTo>
                  <a:lnTo>
                    <a:pt x="58" y="42"/>
                  </a:lnTo>
                  <a:lnTo>
                    <a:pt x="50" y="52"/>
                  </a:lnTo>
                  <a:lnTo>
                    <a:pt x="34" y="68"/>
                  </a:lnTo>
                  <a:lnTo>
                    <a:pt x="14" y="88"/>
                  </a:lnTo>
                  <a:lnTo>
                    <a:pt x="38" y="88"/>
                  </a:lnTo>
                  <a:lnTo>
                    <a:pt x="44" y="86"/>
                  </a:lnTo>
                  <a:lnTo>
                    <a:pt x="48" y="84"/>
                  </a:lnTo>
                  <a:lnTo>
                    <a:pt x="50" y="80"/>
                  </a:lnTo>
                  <a:lnTo>
                    <a:pt x="52" y="76"/>
                  </a:lnTo>
                  <a:lnTo>
                    <a:pt x="56" y="76"/>
                  </a:lnTo>
                  <a:lnTo>
                    <a:pt x="48" y="98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5" name="Freeform 56">
              <a:extLst>
                <a:ext uri="{FF2B5EF4-FFF2-40B4-BE49-F238E27FC236}">
                  <a16:creationId xmlns:a16="http://schemas.microsoft.com/office/drawing/2014/main" id="{B3F504B6-704A-3A43-A649-017E37200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410"/>
              <a:ext cx="96" cy="66"/>
            </a:xfrm>
            <a:custGeom>
              <a:avLst/>
              <a:gdLst>
                <a:gd name="T0" fmla="*/ 20 w 96"/>
                <a:gd name="T1" fmla="*/ 32 h 66"/>
                <a:gd name="T2" fmla="*/ 30 w 96"/>
                <a:gd name="T3" fmla="*/ 14 h 66"/>
                <a:gd name="T4" fmla="*/ 44 w 96"/>
                <a:gd name="T5" fmla="*/ 2 h 66"/>
                <a:gd name="T6" fmla="*/ 52 w 96"/>
                <a:gd name="T7" fmla="*/ 0 h 66"/>
                <a:gd name="T8" fmla="*/ 58 w 96"/>
                <a:gd name="T9" fmla="*/ 2 h 66"/>
                <a:gd name="T10" fmla="*/ 60 w 96"/>
                <a:gd name="T11" fmla="*/ 8 h 66"/>
                <a:gd name="T12" fmla="*/ 58 w 96"/>
                <a:gd name="T13" fmla="*/ 16 h 66"/>
                <a:gd name="T14" fmla="*/ 60 w 96"/>
                <a:gd name="T15" fmla="*/ 22 h 66"/>
                <a:gd name="T16" fmla="*/ 76 w 96"/>
                <a:gd name="T17" fmla="*/ 4 h 66"/>
                <a:gd name="T18" fmla="*/ 88 w 96"/>
                <a:gd name="T19" fmla="*/ 0 h 66"/>
                <a:gd name="T20" fmla="*/ 94 w 96"/>
                <a:gd name="T21" fmla="*/ 2 h 66"/>
                <a:gd name="T22" fmla="*/ 96 w 96"/>
                <a:gd name="T23" fmla="*/ 10 h 66"/>
                <a:gd name="T24" fmla="*/ 94 w 96"/>
                <a:gd name="T25" fmla="*/ 18 h 66"/>
                <a:gd name="T26" fmla="*/ 84 w 96"/>
                <a:gd name="T27" fmla="*/ 50 h 66"/>
                <a:gd name="T28" fmla="*/ 82 w 96"/>
                <a:gd name="T29" fmla="*/ 56 h 66"/>
                <a:gd name="T30" fmla="*/ 84 w 96"/>
                <a:gd name="T31" fmla="*/ 56 h 66"/>
                <a:gd name="T32" fmla="*/ 84 w 96"/>
                <a:gd name="T33" fmla="*/ 58 h 66"/>
                <a:gd name="T34" fmla="*/ 86 w 96"/>
                <a:gd name="T35" fmla="*/ 56 h 66"/>
                <a:gd name="T36" fmla="*/ 92 w 96"/>
                <a:gd name="T37" fmla="*/ 48 h 66"/>
                <a:gd name="T38" fmla="*/ 92 w 96"/>
                <a:gd name="T39" fmla="*/ 52 h 66"/>
                <a:gd name="T40" fmla="*/ 86 w 96"/>
                <a:gd name="T41" fmla="*/ 60 h 66"/>
                <a:gd name="T42" fmla="*/ 78 w 96"/>
                <a:gd name="T43" fmla="*/ 64 h 66"/>
                <a:gd name="T44" fmla="*/ 74 w 96"/>
                <a:gd name="T45" fmla="*/ 64 h 66"/>
                <a:gd name="T46" fmla="*/ 72 w 96"/>
                <a:gd name="T47" fmla="*/ 62 h 66"/>
                <a:gd name="T48" fmla="*/ 70 w 96"/>
                <a:gd name="T49" fmla="*/ 56 h 66"/>
                <a:gd name="T50" fmla="*/ 74 w 96"/>
                <a:gd name="T51" fmla="*/ 46 h 66"/>
                <a:gd name="T52" fmla="*/ 82 w 96"/>
                <a:gd name="T53" fmla="*/ 18 h 66"/>
                <a:gd name="T54" fmla="*/ 84 w 96"/>
                <a:gd name="T55" fmla="*/ 14 h 66"/>
                <a:gd name="T56" fmla="*/ 84 w 96"/>
                <a:gd name="T57" fmla="*/ 12 h 66"/>
                <a:gd name="T58" fmla="*/ 84 w 96"/>
                <a:gd name="T59" fmla="*/ 10 h 66"/>
                <a:gd name="T60" fmla="*/ 82 w 96"/>
                <a:gd name="T61" fmla="*/ 8 h 66"/>
                <a:gd name="T62" fmla="*/ 74 w 96"/>
                <a:gd name="T63" fmla="*/ 12 h 66"/>
                <a:gd name="T64" fmla="*/ 62 w 96"/>
                <a:gd name="T65" fmla="*/ 26 h 66"/>
                <a:gd name="T66" fmla="*/ 50 w 96"/>
                <a:gd name="T67" fmla="*/ 48 h 66"/>
                <a:gd name="T68" fmla="*/ 34 w 96"/>
                <a:gd name="T69" fmla="*/ 64 h 66"/>
                <a:gd name="T70" fmla="*/ 48 w 96"/>
                <a:gd name="T71" fmla="*/ 16 h 66"/>
                <a:gd name="T72" fmla="*/ 48 w 96"/>
                <a:gd name="T73" fmla="*/ 10 h 66"/>
                <a:gd name="T74" fmla="*/ 46 w 96"/>
                <a:gd name="T75" fmla="*/ 8 h 66"/>
                <a:gd name="T76" fmla="*/ 42 w 96"/>
                <a:gd name="T77" fmla="*/ 8 h 66"/>
                <a:gd name="T78" fmla="*/ 38 w 96"/>
                <a:gd name="T79" fmla="*/ 12 h 66"/>
                <a:gd name="T80" fmla="*/ 30 w 96"/>
                <a:gd name="T81" fmla="*/ 22 h 66"/>
                <a:gd name="T82" fmla="*/ 20 w 96"/>
                <a:gd name="T83" fmla="*/ 38 h 66"/>
                <a:gd name="T84" fmla="*/ 16 w 96"/>
                <a:gd name="T85" fmla="*/ 46 h 66"/>
                <a:gd name="T86" fmla="*/ 12 w 96"/>
                <a:gd name="T87" fmla="*/ 64 h 66"/>
                <a:gd name="T88" fmla="*/ 14 w 96"/>
                <a:gd name="T89" fmla="*/ 18 h 66"/>
                <a:gd name="T90" fmla="*/ 16 w 96"/>
                <a:gd name="T91" fmla="*/ 10 h 66"/>
                <a:gd name="T92" fmla="*/ 16 w 96"/>
                <a:gd name="T93" fmla="*/ 8 h 66"/>
                <a:gd name="T94" fmla="*/ 12 w 96"/>
                <a:gd name="T95" fmla="*/ 4 h 66"/>
                <a:gd name="T96" fmla="*/ 8 w 96"/>
                <a:gd name="T97" fmla="*/ 4 h 66"/>
                <a:gd name="T98" fmla="*/ 6 w 96"/>
                <a:gd name="T99" fmla="*/ 2 h 6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96"/>
                <a:gd name="T151" fmla="*/ 0 h 66"/>
                <a:gd name="T152" fmla="*/ 96 w 96"/>
                <a:gd name="T153" fmla="*/ 66 h 6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96" h="66">
                  <a:moveTo>
                    <a:pt x="30" y="0"/>
                  </a:moveTo>
                  <a:lnTo>
                    <a:pt x="20" y="32"/>
                  </a:lnTo>
                  <a:lnTo>
                    <a:pt x="26" y="22"/>
                  </a:lnTo>
                  <a:lnTo>
                    <a:pt x="30" y="14"/>
                  </a:lnTo>
                  <a:lnTo>
                    <a:pt x="38" y="6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52" y="34"/>
                  </a:lnTo>
                  <a:lnTo>
                    <a:pt x="60" y="22"/>
                  </a:lnTo>
                  <a:lnTo>
                    <a:pt x="68" y="12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4" y="2"/>
                  </a:lnTo>
                  <a:lnTo>
                    <a:pt x="96" y="4"/>
                  </a:lnTo>
                  <a:lnTo>
                    <a:pt x="96" y="10"/>
                  </a:lnTo>
                  <a:lnTo>
                    <a:pt x="96" y="14"/>
                  </a:lnTo>
                  <a:lnTo>
                    <a:pt x="94" y="18"/>
                  </a:lnTo>
                  <a:lnTo>
                    <a:pt x="86" y="46"/>
                  </a:lnTo>
                  <a:lnTo>
                    <a:pt x="84" y="50"/>
                  </a:lnTo>
                  <a:lnTo>
                    <a:pt x="82" y="54"/>
                  </a:lnTo>
                  <a:lnTo>
                    <a:pt x="82" y="56"/>
                  </a:lnTo>
                  <a:lnTo>
                    <a:pt x="84" y="56"/>
                  </a:lnTo>
                  <a:lnTo>
                    <a:pt x="84" y="58"/>
                  </a:lnTo>
                  <a:lnTo>
                    <a:pt x="86" y="56"/>
                  </a:lnTo>
                  <a:lnTo>
                    <a:pt x="90" y="52"/>
                  </a:lnTo>
                  <a:lnTo>
                    <a:pt x="92" y="48"/>
                  </a:lnTo>
                  <a:lnTo>
                    <a:pt x="94" y="50"/>
                  </a:lnTo>
                  <a:lnTo>
                    <a:pt x="92" y="52"/>
                  </a:lnTo>
                  <a:lnTo>
                    <a:pt x="88" y="58"/>
                  </a:lnTo>
                  <a:lnTo>
                    <a:pt x="86" y="60"/>
                  </a:lnTo>
                  <a:lnTo>
                    <a:pt x="82" y="64"/>
                  </a:lnTo>
                  <a:lnTo>
                    <a:pt x="78" y="64"/>
                  </a:lnTo>
                  <a:lnTo>
                    <a:pt x="76" y="66"/>
                  </a:lnTo>
                  <a:lnTo>
                    <a:pt x="74" y="64"/>
                  </a:lnTo>
                  <a:lnTo>
                    <a:pt x="72" y="64"/>
                  </a:lnTo>
                  <a:lnTo>
                    <a:pt x="72" y="62"/>
                  </a:lnTo>
                  <a:lnTo>
                    <a:pt x="70" y="60"/>
                  </a:lnTo>
                  <a:lnTo>
                    <a:pt x="70" y="56"/>
                  </a:lnTo>
                  <a:lnTo>
                    <a:pt x="72" y="52"/>
                  </a:lnTo>
                  <a:lnTo>
                    <a:pt x="74" y="46"/>
                  </a:lnTo>
                  <a:lnTo>
                    <a:pt x="82" y="24"/>
                  </a:lnTo>
                  <a:lnTo>
                    <a:pt x="82" y="18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2" y="8"/>
                  </a:lnTo>
                  <a:lnTo>
                    <a:pt x="78" y="8"/>
                  </a:lnTo>
                  <a:lnTo>
                    <a:pt x="74" y="12"/>
                  </a:lnTo>
                  <a:lnTo>
                    <a:pt x="68" y="18"/>
                  </a:lnTo>
                  <a:lnTo>
                    <a:pt x="62" y="26"/>
                  </a:lnTo>
                  <a:lnTo>
                    <a:pt x="56" y="36"/>
                  </a:lnTo>
                  <a:lnTo>
                    <a:pt x="50" y="48"/>
                  </a:lnTo>
                  <a:lnTo>
                    <a:pt x="44" y="64"/>
                  </a:lnTo>
                  <a:lnTo>
                    <a:pt x="34" y="64"/>
                  </a:lnTo>
                  <a:lnTo>
                    <a:pt x="46" y="22"/>
                  </a:lnTo>
                  <a:lnTo>
                    <a:pt x="48" y="16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2"/>
                  </a:lnTo>
                  <a:lnTo>
                    <a:pt x="34" y="16"/>
                  </a:lnTo>
                  <a:lnTo>
                    <a:pt x="30" y="22"/>
                  </a:lnTo>
                  <a:lnTo>
                    <a:pt x="24" y="30"/>
                  </a:lnTo>
                  <a:lnTo>
                    <a:pt x="20" y="38"/>
                  </a:lnTo>
                  <a:lnTo>
                    <a:pt x="18" y="42"/>
                  </a:lnTo>
                  <a:lnTo>
                    <a:pt x="16" y="46"/>
                  </a:lnTo>
                  <a:lnTo>
                    <a:pt x="14" y="54"/>
                  </a:lnTo>
                  <a:lnTo>
                    <a:pt x="12" y="64"/>
                  </a:lnTo>
                  <a:lnTo>
                    <a:pt x="0" y="64"/>
                  </a:lnTo>
                  <a:lnTo>
                    <a:pt x="14" y="18"/>
                  </a:lnTo>
                  <a:lnTo>
                    <a:pt x="16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6"/>
                  </a:lnTo>
                  <a:lnTo>
                    <a:pt x="6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6" name="Freeform 57">
              <a:extLst>
                <a:ext uri="{FF2B5EF4-FFF2-40B4-BE49-F238E27FC236}">
                  <a16:creationId xmlns:a16="http://schemas.microsoft.com/office/drawing/2014/main" id="{E756D18D-0463-E548-89C7-B0E8F707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4" y="2410"/>
              <a:ext cx="96" cy="66"/>
            </a:xfrm>
            <a:custGeom>
              <a:avLst/>
              <a:gdLst>
                <a:gd name="T0" fmla="*/ 20 w 96"/>
                <a:gd name="T1" fmla="*/ 32 h 66"/>
                <a:gd name="T2" fmla="*/ 30 w 96"/>
                <a:gd name="T3" fmla="*/ 14 h 66"/>
                <a:gd name="T4" fmla="*/ 44 w 96"/>
                <a:gd name="T5" fmla="*/ 2 h 66"/>
                <a:gd name="T6" fmla="*/ 52 w 96"/>
                <a:gd name="T7" fmla="*/ 0 h 66"/>
                <a:gd name="T8" fmla="*/ 58 w 96"/>
                <a:gd name="T9" fmla="*/ 2 h 66"/>
                <a:gd name="T10" fmla="*/ 60 w 96"/>
                <a:gd name="T11" fmla="*/ 8 h 66"/>
                <a:gd name="T12" fmla="*/ 58 w 96"/>
                <a:gd name="T13" fmla="*/ 16 h 66"/>
                <a:gd name="T14" fmla="*/ 60 w 96"/>
                <a:gd name="T15" fmla="*/ 22 h 66"/>
                <a:gd name="T16" fmla="*/ 76 w 96"/>
                <a:gd name="T17" fmla="*/ 4 h 66"/>
                <a:gd name="T18" fmla="*/ 88 w 96"/>
                <a:gd name="T19" fmla="*/ 0 h 66"/>
                <a:gd name="T20" fmla="*/ 92 w 96"/>
                <a:gd name="T21" fmla="*/ 2 h 66"/>
                <a:gd name="T22" fmla="*/ 96 w 96"/>
                <a:gd name="T23" fmla="*/ 10 h 66"/>
                <a:gd name="T24" fmla="*/ 94 w 96"/>
                <a:gd name="T25" fmla="*/ 18 h 66"/>
                <a:gd name="T26" fmla="*/ 84 w 96"/>
                <a:gd name="T27" fmla="*/ 50 h 66"/>
                <a:gd name="T28" fmla="*/ 82 w 96"/>
                <a:gd name="T29" fmla="*/ 56 h 66"/>
                <a:gd name="T30" fmla="*/ 82 w 96"/>
                <a:gd name="T31" fmla="*/ 56 h 66"/>
                <a:gd name="T32" fmla="*/ 84 w 96"/>
                <a:gd name="T33" fmla="*/ 58 h 66"/>
                <a:gd name="T34" fmla="*/ 86 w 96"/>
                <a:gd name="T35" fmla="*/ 56 h 66"/>
                <a:gd name="T36" fmla="*/ 92 w 96"/>
                <a:gd name="T37" fmla="*/ 48 h 66"/>
                <a:gd name="T38" fmla="*/ 92 w 96"/>
                <a:gd name="T39" fmla="*/ 52 h 66"/>
                <a:gd name="T40" fmla="*/ 84 w 96"/>
                <a:gd name="T41" fmla="*/ 60 h 66"/>
                <a:gd name="T42" fmla="*/ 78 w 96"/>
                <a:gd name="T43" fmla="*/ 64 h 66"/>
                <a:gd name="T44" fmla="*/ 74 w 96"/>
                <a:gd name="T45" fmla="*/ 64 h 66"/>
                <a:gd name="T46" fmla="*/ 70 w 96"/>
                <a:gd name="T47" fmla="*/ 62 h 66"/>
                <a:gd name="T48" fmla="*/ 70 w 96"/>
                <a:gd name="T49" fmla="*/ 56 h 66"/>
                <a:gd name="T50" fmla="*/ 74 w 96"/>
                <a:gd name="T51" fmla="*/ 46 h 66"/>
                <a:gd name="T52" fmla="*/ 82 w 96"/>
                <a:gd name="T53" fmla="*/ 18 h 66"/>
                <a:gd name="T54" fmla="*/ 84 w 96"/>
                <a:gd name="T55" fmla="*/ 14 h 66"/>
                <a:gd name="T56" fmla="*/ 84 w 96"/>
                <a:gd name="T57" fmla="*/ 12 h 66"/>
                <a:gd name="T58" fmla="*/ 82 w 96"/>
                <a:gd name="T59" fmla="*/ 10 h 66"/>
                <a:gd name="T60" fmla="*/ 80 w 96"/>
                <a:gd name="T61" fmla="*/ 8 h 66"/>
                <a:gd name="T62" fmla="*/ 74 w 96"/>
                <a:gd name="T63" fmla="*/ 12 h 66"/>
                <a:gd name="T64" fmla="*/ 60 w 96"/>
                <a:gd name="T65" fmla="*/ 26 h 66"/>
                <a:gd name="T66" fmla="*/ 50 w 96"/>
                <a:gd name="T67" fmla="*/ 48 h 66"/>
                <a:gd name="T68" fmla="*/ 32 w 96"/>
                <a:gd name="T69" fmla="*/ 64 h 66"/>
                <a:gd name="T70" fmla="*/ 46 w 96"/>
                <a:gd name="T71" fmla="*/ 16 h 66"/>
                <a:gd name="T72" fmla="*/ 48 w 96"/>
                <a:gd name="T73" fmla="*/ 10 h 66"/>
                <a:gd name="T74" fmla="*/ 46 w 96"/>
                <a:gd name="T75" fmla="*/ 8 h 66"/>
                <a:gd name="T76" fmla="*/ 42 w 96"/>
                <a:gd name="T77" fmla="*/ 8 h 66"/>
                <a:gd name="T78" fmla="*/ 36 w 96"/>
                <a:gd name="T79" fmla="*/ 12 h 66"/>
                <a:gd name="T80" fmla="*/ 30 w 96"/>
                <a:gd name="T81" fmla="*/ 22 h 66"/>
                <a:gd name="T82" fmla="*/ 20 w 96"/>
                <a:gd name="T83" fmla="*/ 38 h 66"/>
                <a:gd name="T84" fmla="*/ 16 w 96"/>
                <a:gd name="T85" fmla="*/ 46 h 66"/>
                <a:gd name="T86" fmla="*/ 10 w 96"/>
                <a:gd name="T87" fmla="*/ 64 h 66"/>
                <a:gd name="T88" fmla="*/ 14 w 96"/>
                <a:gd name="T89" fmla="*/ 18 h 66"/>
                <a:gd name="T90" fmla="*/ 16 w 96"/>
                <a:gd name="T91" fmla="*/ 10 h 66"/>
                <a:gd name="T92" fmla="*/ 14 w 96"/>
                <a:gd name="T93" fmla="*/ 8 h 66"/>
                <a:gd name="T94" fmla="*/ 12 w 96"/>
                <a:gd name="T95" fmla="*/ 4 h 66"/>
                <a:gd name="T96" fmla="*/ 8 w 96"/>
                <a:gd name="T97" fmla="*/ 4 h 66"/>
                <a:gd name="T98" fmla="*/ 6 w 96"/>
                <a:gd name="T99" fmla="*/ 2 h 6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96"/>
                <a:gd name="T151" fmla="*/ 0 h 66"/>
                <a:gd name="T152" fmla="*/ 96 w 96"/>
                <a:gd name="T153" fmla="*/ 66 h 6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96" h="66">
                  <a:moveTo>
                    <a:pt x="28" y="0"/>
                  </a:moveTo>
                  <a:lnTo>
                    <a:pt x="20" y="32"/>
                  </a:lnTo>
                  <a:lnTo>
                    <a:pt x="26" y="22"/>
                  </a:lnTo>
                  <a:lnTo>
                    <a:pt x="30" y="14"/>
                  </a:lnTo>
                  <a:lnTo>
                    <a:pt x="36" y="6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60" y="8"/>
                  </a:lnTo>
                  <a:lnTo>
                    <a:pt x="60" y="12"/>
                  </a:lnTo>
                  <a:lnTo>
                    <a:pt x="58" y="16"/>
                  </a:lnTo>
                  <a:lnTo>
                    <a:pt x="52" y="34"/>
                  </a:lnTo>
                  <a:lnTo>
                    <a:pt x="60" y="22"/>
                  </a:lnTo>
                  <a:lnTo>
                    <a:pt x="68" y="12"/>
                  </a:lnTo>
                  <a:lnTo>
                    <a:pt x="76" y="4"/>
                  </a:lnTo>
                  <a:lnTo>
                    <a:pt x="82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2"/>
                  </a:lnTo>
                  <a:lnTo>
                    <a:pt x="94" y="4"/>
                  </a:lnTo>
                  <a:lnTo>
                    <a:pt x="96" y="10"/>
                  </a:lnTo>
                  <a:lnTo>
                    <a:pt x="94" y="14"/>
                  </a:lnTo>
                  <a:lnTo>
                    <a:pt x="94" y="18"/>
                  </a:lnTo>
                  <a:lnTo>
                    <a:pt x="84" y="46"/>
                  </a:lnTo>
                  <a:lnTo>
                    <a:pt x="84" y="50"/>
                  </a:lnTo>
                  <a:lnTo>
                    <a:pt x="82" y="54"/>
                  </a:lnTo>
                  <a:lnTo>
                    <a:pt x="82" y="56"/>
                  </a:lnTo>
                  <a:lnTo>
                    <a:pt x="84" y="58"/>
                  </a:lnTo>
                  <a:lnTo>
                    <a:pt x="86" y="56"/>
                  </a:lnTo>
                  <a:lnTo>
                    <a:pt x="90" y="52"/>
                  </a:lnTo>
                  <a:lnTo>
                    <a:pt x="92" y="48"/>
                  </a:lnTo>
                  <a:lnTo>
                    <a:pt x="94" y="50"/>
                  </a:lnTo>
                  <a:lnTo>
                    <a:pt x="92" y="52"/>
                  </a:lnTo>
                  <a:lnTo>
                    <a:pt x="88" y="58"/>
                  </a:lnTo>
                  <a:lnTo>
                    <a:pt x="84" y="60"/>
                  </a:lnTo>
                  <a:lnTo>
                    <a:pt x="82" y="64"/>
                  </a:lnTo>
                  <a:lnTo>
                    <a:pt x="78" y="64"/>
                  </a:lnTo>
                  <a:lnTo>
                    <a:pt x="76" y="66"/>
                  </a:lnTo>
                  <a:lnTo>
                    <a:pt x="74" y="64"/>
                  </a:lnTo>
                  <a:lnTo>
                    <a:pt x="72" y="64"/>
                  </a:lnTo>
                  <a:lnTo>
                    <a:pt x="70" y="62"/>
                  </a:lnTo>
                  <a:lnTo>
                    <a:pt x="70" y="60"/>
                  </a:lnTo>
                  <a:lnTo>
                    <a:pt x="70" y="56"/>
                  </a:lnTo>
                  <a:lnTo>
                    <a:pt x="72" y="52"/>
                  </a:lnTo>
                  <a:lnTo>
                    <a:pt x="74" y="46"/>
                  </a:lnTo>
                  <a:lnTo>
                    <a:pt x="80" y="24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4" y="14"/>
                  </a:lnTo>
                  <a:lnTo>
                    <a:pt x="84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82" y="8"/>
                  </a:lnTo>
                  <a:lnTo>
                    <a:pt x="80" y="8"/>
                  </a:lnTo>
                  <a:lnTo>
                    <a:pt x="78" y="8"/>
                  </a:lnTo>
                  <a:lnTo>
                    <a:pt x="74" y="12"/>
                  </a:lnTo>
                  <a:lnTo>
                    <a:pt x="68" y="18"/>
                  </a:lnTo>
                  <a:lnTo>
                    <a:pt x="60" y="26"/>
                  </a:lnTo>
                  <a:lnTo>
                    <a:pt x="54" y="36"/>
                  </a:lnTo>
                  <a:lnTo>
                    <a:pt x="50" y="48"/>
                  </a:lnTo>
                  <a:lnTo>
                    <a:pt x="44" y="64"/>
                  </a:lnTo>
                  <a:lnTo>
                    <a:pt x="32" y="64"/>
                  </a:lnTo>
                  <a:lnTo>
                    <a:pt x="46" y="22"/>
                  </a:lnTo>
                  <a:lnTo>
                    <a:pt x="46" y="16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4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6" y="12"/>
                  </a:lnTo>
                  <a:lnTo>
                    <a:pt x="34" y="16"/>
                  </a:lnTo>
                  <a:lnTo>
                    <a:pt x="30" y="22"/>
                  </a:lnTo>
                  <a:lnTo>
                    <a:pt x="24" y="30"/>
                  </a:lnTo>
                  <a:lnTo>
                    <a:pt x="20" y="38"/>
                  </a:lnTo>
                  <a:lnTo>
                    <a:pt x="18" y="42"/>
                  </a:lnTo>
                  <a:lnTo>
                    <a:pt x="16" y="46"/>
                  </a:lnTo>
                  <a:lnTo>
                    <a:pt x="14" y="54"/>
                  </a:lnTo>
                  <a:lnTo>
                    <a:pt x="10" y="64"/>
                  </a:lnTo>
                  <a:lnTo>
                    <a:pt x="0" y="64"/>
                  </a:lnTo>
                  <a:lnTo>
                    <a:pt x="14" y="18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4" y="6"/>
                  </a:lnTo>
                  <a:lnTo>
                    <a:pt x="6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7" name="Freeform 58">
              <a:extLst>
                <a:ext uri="{FF2B5EF4-FFF2-40B4-BE49-F238E27FC236}">
                  <a16:creationId xmlns:a16="http://schemas.microsoft.com/office/drawing/2014/main" id="{8A44439E-BE96-C344-8220-33E4AF12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" y="2876"/>
              <a:ext cx="118" cy="96"/>
            </a:xfrm>
            <a:custGeom>
              <a:avLst/>
              <a:gdLst>
                <a:gd name="T0" fmla="*/ 82 w 118"/>
                <a:gd name="T1" fmla="*/ 44 h 96"/>
                <a:gd name="T2" fmla="*/ 90 w 118"/>
                <a:gd name="T3" fmla="*/ 14 h 96"/>
                <a:gd name="T4" fmla="*/ 90 w 118"/>
                <a:gd name="T5" fmla="*/ 6 h 96"/>
                <a:gd name="T6" fmla="*/ 88 w 118"/>
                <a:gd name="T7" fmla="*/ 4 h 96"/>
                <a:gd name="T8" fmla="*/ 84 w 118"/>
                <a:gd name="T9" fmla="*/ 4 h 96"/>
                <a:gd name="T10" fmla="*/ 80 w 118"/>
                <a:gd name="T11" fmla="*/ 0 h 96"/>
                <a:gd name="T12" fmla="*/ 118 w 118"/>
                <a:gd name="T13" fmla="*/ 2 h 96"/>
                <a:gd name="T14" fmla="*/ 110 w 118"/>
                <a:gd name="T15" fmla="*/ 4 h 96"/>
                <a:gd name="T16" fmla="*/ 104 w 118"/>
                <a:gd name="T17" fmla="*/ 8 h 96"/>
                <a:gd name="T18" fmla="*/ 100 w 118"/>
                <a:gd name="T19" fmla="*/ 20 h 96"/>
                <a:gd name="T20" fmla="*/ 82 w 118"/>
                <a:gd name="T21" fmla="*/ 84 h 96"/>
                <a:gd name="T22" fmla="*/ 82 w 118"/>
                <a:gd name="T23" fmla="*/ 90 h 96"/>
                <a:gd name="T24" fmla="*/ 86 w 118"/>
                <a:gd name="T25" fmla="*/ 92 h 96"/>
                <a:gd name="T26" fmla="*/ 92 w 118"/>
                <a:gd name="T27" fmla="*/ 96 h 96"/>
                <a:gd name="T28" fmla="*/ 56 w 118"/>
                <a:gd name="T29" fmla="*/ 92 h 96"/>
                <a:gd name="T30" fmla="*/ 64 w 118"/>
                <a:gd name="T31" fmla="*/ 92 h 96"/>
                <a:gd name="T32" fmla="*/ 68 w 118"/>
                <a:gd name="T33" fmla="*/ 88 h 96"/>
                <a:gd name="T34" fmla="*/ 72 w 118"/>
                <a:gd name="T35" fmla="*/ 78 h 96"/>
                <a:gd name="T36" fmla="*/ 36 w 118"/>
                <a:gd name="T37" fmla="*/ 48 h 96"/>
                <a:gd name="T38" fmla="*/ 26 w 118"/>
                <a:gd name="T39" fmla="*/ 84 h 96"/>
                <a:gd name="T40" fmla="*/ 26 w 118"/>
                <a:gd name="T41" fmla="*/ 90 h 96"/>
                <a:gd name="T42" fmla="*/ 32 w 118"/>
                <a:gd name="T43" fmla="*/ 92 h 96"/>
                <a:gd name="T44" fmla="*/ 36 w 118"/>
                <a:gd name="T45" fmla="*/ 96 h 96"/>
                <a:gd name="T46" fmla="*/ 0 w 118"/>
                <a:gd name="T47" fmla="*/ 92 h 96"/>
                <a:gd name="T48" fmla="*/ 8 w 118"/>
                <a:gd name="T49" fmla="*/ 92 h 96"/>
                <a:gd name="T50" fmla="*/ 12 w 118"/>
                <a:gd name="T51" fmla="*/ 88 h 96"/>
                <a:gd name="T52" fmla="*/ 16 w 118"/>
                <a:gd name="T53" fmla="*/ 78 h 96"/>
                <a:gd name="T54" fmla="*/ 34 w 118"/>
                <a:gd name="T55" fmla="*/ 14 h 96"/>
                <a:gd name="T56" fmla="*/ 34 w 118"/>
                <a:gd name="T57" fmla="*/ 6 h 96"/>
                <a:gd name="T58" fmla="*/ 32 w 118"/>
                <a:gd name="T59" fmla="*/ 4 h 96"/>
                <a:gd name="T60" fmla="*/ 28 w 118"/>
                <a:gd name="T61" fmla="*/ 2 h 96"/>
                <a:gd name="T62" fmla="*/ 24 w 118"/>
                <a:gd name="T63" fmla="*/ 0 h 96"/>
                <a:gd name="T64" fmla="*/ 60 w 118"/>
                <a:gd name="T65" fmla="*/ 2 h 96"/>
                <a:gd name="T66" fmla="*/ 54 w 118"/>
                <a:gd name="T67" fmla="*/ 4 h 96"/>
                <a:gd name="T68" fmla="*/ 50 w 118"/>
                <a:gd name="T69" fmla="*/ 8 h 96"/>
                <a:gd name="T70" fmla="*/ 44 w 118"/>
                <a:gd name="T71" fmla="*/ 20 h 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8"/>
                <a:gd name="T109" fmla="*/ 0 h 96"/>
                <a:gd name="T110" fmla="*/ 118 w 118"/>
                <a:gd name="T111" fmla="*/ 96 h 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8" h="96">
                  <a:moveTo>
                    <a:pt x="38" y="44"/>
                  </a:moveTo>
                  <a:lnTo>
                    <a:pt x="82" y="44"/>
                  </a:lnTo>
                  <a:lnTo>
                    <a:pt x="88" y="20"/>
                  </a:lnTo>
                  <a:lnTo>
                    <a:pt x="90" y="14"/>
                  </a:lnTo>
                  <a:lnTo>
                    <a:pt x="90" y="8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80" y="0"/>
                  </a:lnTo>
                  <a:lnTo>
                    <a:pt x="118" y="0"/>
                  </a:lnTo>
                  <a:lnTo>
                    <a:pt x="118" y="2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100" y="20"/>
                  </a:lnTo>
                  <a:lnTo>
                    <a:pt x="84" y="78"/>
                  </a:lnTo>
                  <a:lnTo>
                    <a:pt x="82" y="84"/>
                  </a:lnTo>
                  <a:lnTo>
                    <a:pt x="82" y="88"/>
                  </a:lnTo>
                  <a:lnTo>
                    <a:pt x="82" y="90"/>
                  </a:lnTo>
                  <a:lnTo>
                    <a:pt x="84" y="92"/>
                  </a:lnTo>
                  <a:lnTo>
                    <a:pt x="86" y="92"/>
                  </a:lnTo>
                  <a:lnTo>
                    <a:pt x="92" y="92"/>
                  </a:lnTo>
                  <a:lnTo>
                    <a:pt x="92" y="96"/>
                  </a:lnTo>
                  <a:lnTo>
                    <a:pt x="54" y="96"/>
                  </a:lnTo>
                  <a:lnTo>
                    <a:pt x="56" y="92"/>
                  </a:lnTo>
                  <a:lnTo>
                    <a:pt x="60" y="92"/>
                  </a:lnTo>
                  <a:lnTo>
                    <a:pt x="64" y="92"/>
                  </a:lnTo>
                  <a:lnTo>
                    <a:pt x="66" y="90"/>
                  </a:lnTo>
                  <a:lnTo>
                    <a:pt x="68" y="88"/>
                  </a:lnTo>
                  <a:lnTo>
                    <a:pt x="70" y="84"/>
                  </a:lnTo>
                  <a:lnTo>
                    <a:pt x="72" y="78"/>
                  </a:lnTo>
                  <a:lnTo>
                    <a:pt x="80" y="48"/>
                  </a:lnTo>
                  <a:lnTo>
                    <a:pt x="36" y="48"/>
                  </a:lnTo>
                  <a:lnTo>
                    <a:pt x="28" y="78"/>
                  </a:lnTo>
                  <a:lnTo>
                    <a:pt x="26" y="84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6" y="92"/>
                  </a:lnTo>
                  <a:lnTo>
                    <a:pt x="36" y="96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4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2" y="88"/>
                  </a:lnTo>
                  <a:lnTo>
                    <a:pt x="14" y="84"/>
                  </a:lnTo>
                  <a:lnTo>
                    <a:pt x="16" y="78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4"/>
                  </a:lnTo>
                  <a:lnTo>
                    <a:pt x="54" y="4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4" y="20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8" name="Freeform 59">
              <a:extLst>
                <a:ext uri="{FF2B5EF4-FFF2-40B4-BE49-F238E27FC236}">
                  <a16:creationId xmlns:a16="http://schemas.microsoft.com/office/drawing/2014/main" id="{9B745A58-3667-4345-A056-BE9D934A8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2660"/>
              <a:ext cx="118" cy="96"/>
            </a:xfrm>
            <a:custGeom>
              <a:avLst/>
              <a:gdLst>
                <a:gd name="T0" fmla="*/ 80 w 118"/>
                <a:gd name="T1" fmla="*/ 44 h 96"/>
                <a:gd name="T2" fmla="*/ 90 w 118"/>
                <a:gd name="T3" fmla="*/ 14 h 96"/>
                <a:gd name="T4" fmla="*/ 90 w 118"/>
                <a:gd name="T5" fmla="*/ 6 h 96"/>
                <a:gd name="T6" fmla="*/ 88 w 118"/>
                <a:gd name="T7" fmla="*/ 4 h 96"/>
                <a:gd name="T8" fmla="*/ 84 w 118"/>
                <a:gd name="T9" fmla="*/ 4 h 96"/>
                <a:gd name="T10" fmla="*/ 80 w 118"/>
                <a:gd name="T11" fmla="*/ 0 h 96"/>
                <a:gd name="T12" fmla="*/ 116 w 118"/>
                <a:gd name="T13" fmla="*/ 2 h 96"/>
                <a:gd name="T14" fmla="*/ 110 w 118"/>
                <a:gd name="T15" fmla="*/ 4 h 96"/>
                <a:gd name="T16" fmla="*/ 104 w 118"/>
                <a:gd name="T17" fmla="*/ 8 h 96"/>
                <a:gd name="T18" fmla="*/ 100 w 118"/>
                <a:gd name="T19" fmla="*/ 20 h 96"/>
                <a:gd name="T20" fmla="*/ 82 w 118"/>
                <a:gd name="T21" fmla="*/ 84 h 96"/>
                <a:gd name="T22" fmla="*/ 82 w 118"/>
                <a:gd name="T23" fmla="*/ 90 h 96"/>
                <a:gd name="T24" fmla="*/ 86 w 118"/>
                <a:gd name="T25" fmla="*/ 92 h 96"/>
                <a:gd name="T26" fmla="*/ 92 w 118"/>
                <a:gd name="T27" fmla="*/ 96 h 96"/>
                <a:gd name="T28" fmla="*/ 56 w 118"/>
                <a:gd name="T29" fmla="*/ 92 h 96"/>
                <a:gd name="T30" fmla="*/ 62 w 118"/>
                <a:gd name="T31" fmla="*/ 92 h 96"/>
                <a:gd name="T32" fmla="*/ 66 w 118"/>
                <a:gd name="T33" fmla="*/ 88 h 96"/>
                <a:gd name="T34" fmla="*/ 72 w 118"/>
                <a:gd name="T35" fmla="*/ 78 h 96"/>
                <a:gd name="T36" fmla="*/ 36 w 118"/>
                <a:gd name="T37" fmla="*/ 48 h 96"/>
                <a:gd name="T38" fmla="*/ 26 w 118"/>
                <a:gd name="T39" fmla="*/ 84 h 96"/>
                <a:gd name="T40" fmla="*/ 26 w 118"/>
                <a:gd name="T41" fmla="*/ 90 h 96"/>
                <a:gd name="T42" fmla="*/ 30 w 118"/>
                <a:gd name="T43" fmla="*/ 92 h 96"/>
                <a:gd name="T44" fmla="*/ 36 w 118"/>
                <a:gd name="T45" fmla="*/ 96 h 96"/>
                <a:gd name="T46" fmla="*/ 0 w 118"/>
                <a:gd name="T47" fmla="*/ 92 h 96"/>
                <a:gd name="T48" fmla="*/ 8 w 118"/>
                <a:gd name="T49" fmla="*/ 92 h 96"/>
                <a:gd name="T50" fmla="*/ 12 w 118"/>
                <a:gd name="T51" fmla="*/ 88 h 96"/>
                <a:gd name="T52" fmla="*/ 16 w 118"/>
                <a:gd name="T53" fmla="*/ 78 h 96"/>
                <a:gd name="T54" fmla="*/ 34 w 118"/>
                <a:gd name="T55" fmla="*/ 14 h 96"/>
                <a:gd name="T56" fmla="*/ 34 w 118"/>
                <a:gd name="T57" fmla="*/ 6 h 96"/>
                <a:gd name="T58" fmla="*/ 32 w 118"/>
                <a:gd name="T59" fmla="*/ 4 h 96"/>
                <a:gd name="T60" fmla="*/ 28 w 118"/>
                <a:gd name="T61" fmla="*/ 2 h 96"/>
                <a:gd name="T62" fmla="*/ 24 w 118"/>
                <a:gd name="T63" fmla="*/ 0 h 96"/>
                <a:gd name="T64" fmla="*/ 60 w 118"/>
                <a:gd name="T65" fmla="*/ 2 h 96"/>
                <a:gd name="T66" fmla="*/ 54 w 118"/>
                <a:gd name="T67" fmla="*/ 4 h 96"/>
                <a:gd name="T68" fmla="*/ 50 w 118"/>
                <a:gd name="T69" fmla="*/ 8 h 96"/>
                <a:gd name="T70" fmla="*/ 44 w 118"/>
                <a:gd name="T71" fmla="*/ 20 h 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8"/>
                <a:gd name="T109" fmla="*/ 0 h 96"/>
                <a:gd name="T110" fmla="*/ 118 w 118"/>
                <a:gd name="T111" fmla="*/ 96 h 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8" h="96">
                  <a:moveTo>
                    <a:pt x="38" y="44"/>
                  </a:moveTo>
                  <a:lnTo>
                    <a:pt x="80" y="44"/>
                  </a:lnTo>
                  <a:lnTo>
                    <a:pt x="88" y="20"/>
                  </a:lnTo>
                  <a:lnTo>
                    <a:pt x="90" y="14"/>
                  </a:lnTo>
                  <a:lnTo>
                    <a:pt x="90" y="8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4"/>
                  </a:lnTo>
                  <a:lnTo>
                    <a:pt x="84" y="4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118" y="0"/>
                  </a:lnTo>
                  <a:lnTo>
                    <a:pt x="116" y="2"/>
                  </a:lnTo>
                  <a:lnTo>
                    <a:pt x="112" y="4"/>
                  </a:lnTo>
                  <a:lnTo>
                    <a:pt x="110" y="4"/>
                  </a:lnTo>
                  <a:lnTo>
                    <a:pt x="106" y="6"/>
                  </a:lnTo>
                  <a:lnTo>
                    <a:pt x="104" y="8"/>
                  </a:lnTo>
                  <a:lnTo>
                    <a:pt x="102" y="12"/>
                  </a:lnTo>
                  <a:lnTo>
                    <a:pt x="100" y="20"/>
                  </a:lnTo>
                  <a:lnTo>
                    <a:pt x="84" y="78"/>
                  </a:lnTo>
                  <a:lnTo>
                    <a:pt x="82" y="84"/>
                  </a:lnTo>
                  <a:lnTo>
                    <a:pt x="82" y="88"/>
                  </a:lnTo>
                  <a:lnTo>
                    <a:pt x="82" y="90"/>
                  </a:lnTo>
                  <a:lnTo>
                    <a:pt x="84" y="92"/>
                  </a:lnTo>
                  <a:lnTo>
                    <a:pt x="86" y="92"/>
                  </a:lnTo>
                  <a:lnTo>
                    <a:pt x="92" y="92"/>
                  </a:lnTo>
                  <a:lnTo>
                    <a:pt x="92" y="96"/>
                  </a:lnTo>
                  <a:lnTo>
                    <a:pt x="54" y="96"/>
                  </a:lnTo>
                  <a:lnTo>
                    <a:pt x="56" y="92"/>
                  </a:lnTo>
                  <a:lnTo>
                    <a:pt x="60" y="92"/>
                  </a:lnTo>
                  <a:lnTo>
                    <a:pt x="62" y="92"/>
                  </a:lnTo>
                  <a:lnTo>
                    <a:pt x="66" y="90"/>
                  </a:lnTo>
                  <a:lnTo>
                    <a:pt x="66" y="88"/>
                  </a:lnTo>
                  <a:lnTo>
                    <a:pt x="68" y="84"/>
                  </a:lnTo>
                  <a:lnTo>
                    <a:pt x="72" y="78"/>
                  </a:lnTo>
                  <a:lnTo>
                    <a:pt x="80" y="48"/>
                  </a:lnTo>
                  <a:lnTo>
                    <a:pt x="36" y="48"/>
                  </a:lnTo>
                  <a:lnTo>
                    <a:pt x="28" y="78"/>
                  </a:lnTo>
                  <a:lnTo>
                    <a:pt x="26" y="84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2"/>
                  </a:lnTo>
                  <a:lnTo>
                    <a:pt x="30" y="92"/>
                  </a:lnTo>
                  <a:lnTo>
                    <a:pt x="36" y="92"/>
                  </a:lnTo>
                  <a:lnTo>
                    <a:pt x="36" y="96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4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2" y="88"/>
                  </a:lnTo>
                  <a:lnTo>
                    <a:pt x="14" y="84"/>
                  </a:lnTo>
                  <a:lnTo>
                    <a:pt x="16" y="78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6" y="4"/>
                  </a:lnTo>
                  <a:lnTo>
                    <a:pt x="54" y="4"/>
                  </a:lnTo>
                  <a:lnTo>
                    <a:pt x="52" y="6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4" y="20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59" name="Freeform 60">
              <a:extLst>
                <a:ext uri="{FF2B5EF4-FFF2-40B4-BE49-F238E27FC236}">
                  <a16:creationId xmlns:a16="http://schemas.microsoft.com/office/drawing/2014/main" id="{92620790-35C3-874F-8D81-95DB587AD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8" y="2658"/>
              <a:ext cx="18" cy="40"/>
            </a:xfrm>
            <a:custGeom>
              <a:avLst/>
              <a:gdLst>
                <a:gd name="T0" fmla="*/ 0 w 18"/>
                <a:gd name="T1" fmla="*/ 40 h 40"/>
                <a:gd name="T2" fmla="*/ 2 w 18"/>
                <a:gd name="T3" fmla="*/ 20 h 40"/>
                <a:gd name="T4" fmla="*/ 2 w 18"/>
                <a:gd name="T5" fmla="*/ 12 h 40"/>
                <a:gd name="T6" fmla="*/ 4 w 18"/>
                <a:gd name="T7" fmla="*/ 8 h 40"/>
                <a:gd name="T8" fmla="*/ 4 w 18"/>
                <a:gd name="T9" fmla="*/ 4 h 40"/>
                <a:gd name="T10" fmla="*/ 6 w 18"/>
                <a:gd name="T11" fmla="*/ 2 h 40"/>
                <a:gd name="T12" fmla="*/ 10 w 18"/>
                <a:gd name="T13" fmla="*/ 0 h 40"/>
                <a:gd name="T14" fmla="*/ 12 w 18"/>
                <a:gd name="T15" fmla="*/ 0 h 40"/>
                <a:gd name="T16" fmla="*/ 14 w 18"/>
                <a:gd name="T17" fmla="*/ 0 h 40"/>
                <a:gd name="T18" fmla="*/ 16 w 18"/>
                <a:gd name="T19" fmla="*/ 2 h 40"/>
                <a:gd name="T20" fmla="*/ 16 w 18"/>
                <a:gd name="T21" fmla="*/ 4 h 40"/>
                <a:gd name="T22" fmla="*/ 18 w 18"/>
                <a:gd name="T23" fmla="*/ 6 h 40"/>
                <a:gd name="T24" fmla="*/ 18 w 18"/>
                <a:gd name="T25" fmla="*/ 6 h 40"/>
                <a:gd name="T26" fmla="*/ 16 w 18"/>
                <a:gd name="T27" fmla="*/ 8 h 40"/>
                <a:gd name="T28" fmla="*/ 16 w 18"/>
                <a:gd name="T29" fmla="*/ 12 h 40"/>
                <a:gd name="T30" fmla="*/ 14 w 18"/>
                <a:gd name="T31" fmla="*/ 16 h 40"/>
                <a:gd name="T32" fmla="*/ 12 w 18"/>
                <a:gd name="T33" fmla="*/ 20 h 40"/>
                <a:gd name="T34" fmla="*/ 2 w 18"/>
                <a:gd name="T35" fmla="*/ 40 h 40"/>
                <a:gd name="T36" fmla="*/ 0 w 18"/>
                <a:gd name="T37" fmla="*/ 40 h 4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"/>
                <a:gd name="T58" fmla="*/ 0 h 40"/>
                <a:gd name="T59" fmla="*/ 18 w 18"/>
                <a:gd name="T60" fmla="*/ 40 h 4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" h="40">
                  <a:moveTo>
                    <a:pt x="0" y="40"/>
                  </a:moveTo>
                  <a:lnTo>
                    <a:pt x="2" y="20"/>
                  </a:lnTo>
                  <a:lnTo>
                    <a:pt x="2" y="12"/>
                  </a:lnTo>
                  <a:lnTo>
                    <a:pt x="4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8" y="6"/>
                  </a:lnTo>
                  <a:lnTo>
                    <a:pt x="16" y="8"/>
                  </a:lnTo>
                  <a:lnTo>
                    <a:pt x="16" y="12"/>
                  </a:lnTo>
                  <a:lnTo>
                    <a:pt x="14" y="16"/>
                  </a:lnTo>
                  <a:lnTo>
                    <a:pt x="12" y="20"/>
                  </a:lnTo>
                  <a:lnTo>
                    <a:pt x="2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60" name="Freeform 61">
              <a:extLst>
                <a:ext uri="{FF2B5EF4-FFF2-40B4-BE49-F238E27FC236}">
                  <a16:creationId xmlns:a16="http://schemas.microsoft.com/office/drawing/2014/main" id="{8474EF18-FCCE-2148-A4EA-F438D5475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3052"/>
              <a:ext cx="98" cy="96"/>
            </a:xfrm>
            <a:custGeom>
              <a:avLst/>
              <a:gdLst>
                <a:gd name="T0" fmla="*/ 48 w 98"/>
                <a:gd name="T1" fmla="*/ 4 h 96"/>
                <a:gd name="T2" fmla="*/ 38 w 98"/>
                <a:gd name="T3" fmla="*/ 44 h 96"/>
                <a:gd name="T4" fmla="*/ 46 w 98"/>
                <a:gd name="T5" fmla="*/ 44 h 96"/>
                <a:gd name="T6" fmla="*/ 54 w 98"/>
                <a:gd name="T7" fmla="*/ 42 h 96"/>
                <a:gd name="T8" fmla="*/ 58 w 98"/>
                <a:gd name="T9" fmla="*/ 40 h 96"/>
                <a:gd name="T10" fmla="*/ 64 w 98"/>
                <a:gd name="T11" fmla="*/ 36 h 96"/>
                <a:gd name="T12" fmla="*/ 68 w 98"/>
                <a:gd name="T13" fmla="*/ 30 h 96"/>
                <a:gd name="T14" fmla="*/ 70 w 98"/>
                <a:gd name="T15" fmla="*/ 30 h 96"/>
                <a:gd name="T16" fmla="*/ 62 w 98"/>
                <a:gd name="T17" fmla="*/ 66 h 96"/>
                <a:gd name="T18" fmla="*/ 58 w 98"/>
                <a:gd name="T19" fmla="*/ 66 h 96"/>
                <a:gd name="T20" fmla="*/ 60 w 98"/>
                <a:gd name="T21" fmla="*/ 62 h 96"/>
                <a:gd name="T22" fmla="*/ 60 w 98"/>
                <a:gd name="T23" fmla="*/ 58 h 96"/>
                <a:gd name="T24" fmla="*/ 58 w 98"/>
                <a:gd name="T25" fmla="*/ 54 h 96"/>
                <a:gd name="T26" fmla="*/ 56 w 98"/>
                <a:gd name="T27" fmla="*/ 50 h 96"/>
                <a:gd name="T28" fmla="*/ 52 w 98"/>
                <a:gd name="T29" fmla="*/ 48 h 96"/>
                <a:gd name="T30" fmla="*/ 46 w 98"/>
                <a:gd name="T31" fmla="*/ 48 h 96"/>
                <a:gd name="T32" fmla="*/ 36 w 98"/>
                <a:gd name="T33" fmla="*/ 48 h 96"/>
                <a:gd name="T34" fmla="*/ 28 w 98"/>
                <a:gd name="T35" fmla="*/ 78 h 96"/>
                <a:gd name="T36" fmla="*/ 26 w 98"/>
                <a:gd name="T37" fmla="*/ 84 h 96"/>
                <a:gd name="T38" fmla="*/ 26 w 98"/>
                <a:gd name="T39" fmla="*/ 88 h 96"/>
                <a:gd name="T40" fmla="*/ 26 w 98"/>
                <a:gd name="T41" fmla="*/ 90 h 96"/>
                <a:gd name="T42" fmla="*/ 28 w 98"/>
                <a:gd name="T43" fmla="*/ 92 h 96"/>
                <a:gd name="T44" fmla="*/ 32 w 98"/>
                <a:gd name="T45" fmla="*/ 92 h 96"/>
                <a:gd name="T46" fmla="*/ 38 w 98"/>
                <a:gd name="T47" fmla="*/ 92 h 96"/>
                <a:gd name="T48" fmla="*/ 36 w 98"/>
                <a:gd name="T49" fmla="*/ 96 h 96"/>
                <a:gd name="T50" fmla="*/ 0 w 98"/>
                <a:gd name="T51" fmla="*/ 96 h 96"/>
                <a:gd name="T52" fmla="*/ 0 w 98"/>
                <a:gd name="T53" fmla="*/ 92 h 96"/>
                <a:gd name="T54" fmla="*/ 4 w 98"/>
                <a:gd name="T55" fmla="*/ 92 h 96"/>
                <a:gd name="T56" fmla="*/ 8 w 98"/>
                <a:gd name="T57" fmla="*/ 92 h 96"/>
                <a:gd name="T58" fmla="*/ 10 w 98"/>
                <a:gd name="T59" fmla="*/ 90 h 96"/>
                <a:gd name="T60" fmla="*/ 12 w 98"/>
                <a:gd name="T61" fmla="*/ 88 h 96"/>
                <a:gd name="T62" fmla="*/ 14 w 98"/>
                <a:gd name="T63" fmla="*/ 84 h 96"/>
                <a:gd name="T64" fmla="*/ 16 w 98"/>
                <a:gd name="T65" fmla="*/ 78 h 96"/>
                <a:gd name="T66" fmla="*/ 32 w 98"/>
                <a:gd name="T67" fmla="*/ 20 h 96"/>
                <a:gd name="T68" fmla="*/ 34 w 98"/>
                <a:gd name="T69" fmla="*/ 14 h 96"/>
                <a:gd name="T70" fmla="*/ 34 w 98"/>
                <a:gd name="T71" fmla="*/ 8 h 96"/>
                <a:gd name="T72" fmla="*/ 34 w 98"/>
                <a:gd name="T73" fmla="*/ 8 h 96"/>
                <a:gd name="T74" fmla="*/ 34 w 98"/>
                <a:gd name="T75" fmla="*/ 6 h 96"/>
                <a:gd name="T76" fmla="*/ 32 w 98"/>
                <a:gd name="T77" fmla="*/ 4 h 96"/>
                <a:gd name="T78" fmla="*/ 30 w 98"/>
                <a:gd name="T79" fmla="*/ 4 h 96"/>
                <a:gd name="T80" fmla="*/ 28 w 98"/>
                <a:gd name="T81" fmla="*/ 4 h 96"/>
                <a:gd name="T82" fmla="*/ 24 w 98"/>
                <a:gd name="T83" fmla="*/ 2 h 96"/>
                <a:gd name="T84" fmla="*/ 24 w 98"/>
                <a:gd name="T85" fmla="*/ 0 h 96"/>
                <a:gd name="T86" fmla="*/ 98 w 98"/>
                <a:gd name="T87" fmla="*/ 0 h 96"/>
                <a:gd name="T88" fmla="*/ 94 w 98"/>
                <a:gd name="T89" fmla="*/ 22 h 96"/>
                <a:gd name="T90" fmla="*/ 90 w 98"/>
                <a:gd name="T91" fmla="*/ 22 h 96"/>
                <a:gd name="T92" fmla="*/ 90 w 98"/>
                <a:gd name="T93" fmla="*/ 18 h 96"/>
                <a:gd name="T94" fmla="*/ 90 w 98"/>
                <a:gd name="T95" fmla="*/ 16 h 96"/>
                <a:gd name="T96" fmla="*/ 90 w 98"/>
                <a:gd name="T97" fmla="*/ 12 h 96"/>
                <a:gd name="T98" fmla="*/ 88 w 98"/>
                <a:gd name="T99" fmla="*/ 8 h 96"/>
                <a:gd name="T100" fmla="*/ 86 w 98"/>
                <a:gd name="T101" fmla="*/ 6 h 96"/>
                <a:gd name="T102" fmla="*/ 82 w 98"/>
                <a:gd name="T103" fmla="*/ 6 h 96"/>
                <a:gd name="T104" fmla="*/ 78 w 98"/>
                <a:gd name="T105" fmla="*/ 4 h 96"/>
                <a:gd name="T106" fmla="*/ 70 w 98"/>
                <a:gd name="T107" fmla="*/ 4 h 96"/>
                <a:gd name="T108" fmla="*/ 48 w 98"/>
                <a:gd name="T109" fmla="*/ 4 h 9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8"/>
                <a:gd name="T166" fmla="*/ 0 h 96"/>
                <a:gd name="T167" fmla="*/ 98 w 98"/>
                <a:gd name="T168" fmla="*/ 96 h 9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8" h="96">
                  <a:moveTo>
                    <a:pt x="48" y="4"/>
                  </a:moveTo>
                  <a:lnTo>
                    <a:pt x="38" y="44"/>
                  </a:lnTo>
                  <a:lnTo>
                    <a:pt x="46" y="44"/>
                  </a:lnTo>
                  <a:lnTo>
                    <a:pt x="54" y="42"/>
                  </a:lnTo>
                  <a:lnTo>
                    <a:pt x="58" y="40"/>
                  </a:lnTo>
                  <a:lnTo>
                    <a:pt x="64" y="36"/>
                  </a:lnTo>
                  <a:lnTo>
                    <a:pt x="68" y="30"/>
                  </a:lnTo>
                  <a:lnTo>
                    <a:pt x="70" y="30"/>
                  </a:lnTo>
                  <a:lnTo>
                    <a:pt x="62" y="66"/>
                  </a:lnTo>
                  <a:lnTo>
                    <a:pt x="58" y="66"/>
                  </a:lnTo>
                  <a:lnTo>
                    <a:pt x="60" y="62"/>
                  </a:lnTo>
                  <a:lnTo>
                    <a:pt x="60" y="58"/>
                  </a:lnTo>
                  <a:lnTo>
                    <a:pt x="58" y="54"/>
                  </a:lnTo>
                  <a:lnTo>
                    <a:pt x="56" y="50"/>
                  </a:lnTo>
                  <a:lnTo>
                    <a:pt x="52" y="48"/>
                  </a:lnTo>
                  <a:lnTo>
                    <a:pt x="46" y="48"/>
                  </a:lnTo>
                  <a:lnTo>
                    <a:pt x="36" y="48"/>
                  </a:lnTo>
                  <a:lnTo>
                    <a:pt x="28" y="78"/>
                  </a:lnTo>
                  <a:lnTo>
                    <a:pt x="26" y="84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8" y="92"/>
                  </a:lnTo>
                  <a:lnTo>
                    <a:pt x="36" y="96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4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2" y="88"/>
                  </a:lnTo>
                  <a:lnTo>
                    <a:pt x="14" y="84"/>
                  </a:lnTo>
                  <a:lnTo>
                    <a:pt x="16" y="78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98" y="0"/>
                  </a:lnTo>
                  <a:lnTo>
                    <a:pt x="94" y="22"/>
                  </a:lnTo>
                  <a:lnTo>
                    <a:pt x="90" y="22"/>
                  </a:lnTo>
                  <a:lnTo>
                    <a:pt x="90" y="18"/>
                  </a:lnTo>
                  <a:lnTo>
                    <a:pt x="90" y="16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78" y="4"/>
                  </a:lnTo>
                  <a:lnTo>
                    <a:pt x="70" y="4"/>
                  </a:lnTo>
                  <a:lnTo>
                    <a:pt x="48" y="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61" name="Freeform 62">
              <a:extLst>
                <a:ext uri="{FF2B5EF4-FFF2-40B4-BE49-F238E27FC236}">
                  <a16:creationId xmlns:a16="http://schemas.microsoft.com/office/drawing/2014/main" id="{BA58CA7D-EC2C-9E41-BBAC-41AE62346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" y="3050"/>
              <a:ext cx="18" cy="40"/>
            </a:xfrm>
            <a:custGeom>
              <a:avLst/>
              <a:gdLst>
                <a:gd name="T0" fmla="*/ 0 w 18"/>
                <a:gd name="T1" fmla="*/ 40 h 40"/>
                <a:gd name="T2" fmla="*/ 2 w 18"/>
                <a:gd name="T3" fmla="*/ 20 h 40"/>
                <a:gd name="T4" fmla="*/ 4 w 18"/>
                <a:gd name="T5" fmla="*/ 14 h 40"/>
                <a:gd name="T6" fmla="*/ 4 w 18"/>
                <a:gd name="T7" fmla="*/ 8 h 40"/>
                <a:gd name="T8" fmla="*/ 6 w 18"/>
                <a:gd name="T9" fmla="*/ 4 h 40"/>
                <a:gd name="T10" fmla="*/ 8 w 18"/>
                <a:gd name="T11" fmla="*/ 2 h 40"/>
                <a:gd name="T12" fmla="*/ 10 w 18"/>
                <a:gd name="T13" fmla="*/ 0 h 40"/>
                <a:gd name="T14" fmla="*/ 14 w 18"/>
                <a:gd name="T15" fmla="*/ 0 h 40"/>
                <a:gd name="T16" fmla="*/ 16 w 18"/>
                <a:gd name="T17" fmla="*/ 0 h 40"/>
                <a:gd name="T18" fmla="*/ 18 w 18"/>
                <a:gd name="T19" fmla="*/ 2 h 40"/>
                <a:gd name="T20" fmla="*/ 18 w 18"/>
                <a:gd name="T21" fmla="*/ 4 h 40"/>
                <a:gd name="T22" fmla="*/ 18 w 18"/>
                <a:gd name="T23" fmla="*/ 6 h 40"/>
                <a:gd name="T24" fmla="*/ 18 w 18"/>
                <a:gd name="T25" fmla="*/ 8 h 40"/>
                <a:gd name="T26" fmla="*/ 18 w 18"/>
                <a:gd name="T27" fmla="*/ 8 h 40"/>
                <a:gd name="T28" fmla="*/ 16 w 18"/>
                <a:gd name="T29" fmla="*/ 12 h 40"/>
                <a:gd name="T30" fmla="*/ 16 w 18"/>
                <a:gd name="T31" fmla="*/ 16 h 40"/>
                <a:gd name="T32" fmla="*/ 12 w 18"/>
                <a:gd name="T33" fmla="*/ 20 h 40"/>
                <a:gd name="T34" fmla="*/ 4 w 18"/>
                <a:gd name="T35" fmla="*/ 40 h 40"/>
                <a:gd name="T36" fmla="*/ 0 w 18"/>
                <a:gd name="T37" fmla="*/ 40 h 4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"/>
                <a:gd name="T58" fmla="*/ 0 h 40"/>
                <a:gd name="T59" fmla="*/ 18 w 18"/>
                <a:gd name="T60" fmla="*/ 40 h 4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" h="40">
                  <a:moveTo>
                    <a:pt x="0" y="40"/>
                  </a:moveTo>
                  <a:lnTo>
                    <a:pt x="2" y="20"/>
                  </a:lnTo>
                  <a:lnTo>
                    <a:pt x="4" y="14"/>
                  </a:lnTo>
                  <a:lnTo>
                    <a:pt x="4" y="8"/>
                  </a:lnTo>
                  <a:lnTo>
                    <a:pt x="6" y="4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18" y="8"/>
                  </a:lnTo>
                  <a:lnTo>
                    <a:pt x="16" y="12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4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62" name="Freeform 63">
              <a:extLst>
                <a:ext uri="{FF2B5EF4-FFF2-40B4-BE49-F238E27FC236}">
                  <a16:creationId xmlns:a16="http://schemas.microsoft.com/office/drawing/2014/main" id="{6369B055-30C6-264C-9BB8-1E83E520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3052"/>
              <a:ext cx="98" cy="96"/>
            </a:xfrm>
            <a:custGeom>
              <a:avLst/>
              <a:gdLst>
                <a:gd name="T0" fmla="*/ 48 w 98"/>
                <a:gd name="T1" fmla="*/ 4 h 96"/>
                <a:gd name="T2" fmla="*/ 38 w 98"/>
                <a:gd name="T3" fmla="*/ 44 h 96"/>
                <a:gd name="T4" fmla="*/ 46 w 98"/>
                <a:gd name="T5" fmla="*/ 44 h 96"/>
                <a:gd name="T6" fmla="*/ 54 w 98"/>
                <a:gd name="T7" fmla="*/ 42 h 96"/>
                <a:gd name="T8" fmla="*/ 58 w 98"/>
                <a:gd name="T9" fmla="*/ 40 h 96"/>
                <a:gd name="T10" fmla="*/ 64 w 98"/>
                <a:gd name="T11" fmla="*/ 36 h 96"/>
                <a:gd name="T12" fmla="*/ 68 w 98"/>
                <a:gd name="T13" fmla="*/ 30 h 96"/>
                <a:gd name="T14" fmla="*/ 70 w 98"/>
                <a:gd name="T15" fmla="*/ 30 h 96"/>
                <a:gd name="T16" fmla="*/ 62 w 98"/>
                <a:gd name="T17" fmla="*/ 66 h 96"/>
                <a:gd name="T18" fmla="*/ 58 w 98"/>
                <a:gd name="T19" fmla="*/ 66 h 96"/>
                <a:gd name="T20" fmla="*/ 60 w 98"/>
                <a:gd name="T21" fmla="*/ 62 h 96"/>
                <a:gd name="T22" fmla="*/ 60 w 98"/>
                <a:gd name="T23" fmla="*/ 58 h 96"/>
                <a:gd name="T24" fmla="*/ 58 w 98"/>
                <a:gd name="T25" fmla="*/ 54 h 96"/>
                <a:gd name="T26" fmla="*/ 56 w 98"/>
                <a:gd name="T27" fmla="*/ 50 h 96"/>
                <a:gd name="T28" fmla="*/ 52 w 98"/>
                <a:gd name="T29" fmla="*/ 48 h 96"/>
                <a:gd name="T30" fmla="*/ 46 w 98"/>
                <a:gd name="T31" fmla="*/ 48 h 96"/>
                <a:gd name="T32" fmla="*/ 36 w 98"/>
                <a:gd name="T33" fmla="*/ 48 h 96"/>
                <a:gd name="T34" fmla="*/ 28 w 98"/>
                <a:gd name="T35" fmla="*/ 78 h 96"/>
                <a:gd name="T36" fmla="*/ 26 w 98"/>
                <a:gd name="T37" fmla="*/ 84 h 96"/>
                <a:gd name="T38" fmla="*/ 26 w 98"/>
                <a:gd name="T39" fmla="*/ 88 h 96"/>
                <a:gd name="T40" fmla="*/ 26 w 98"/>
                <a:gd name="T41" fmla="*/ 90 h 96"/>
                <a:gd name="T42" fmla="*/ 28 w 98"/>
                <a:gd name="T43" fmla="*/ 92 h 96"/>
                <a:gd name="T44" fmla="*/ 32 w 98"/>
                <a:gd name="T45" fmla="*/ 92 h 96"/>
                <a:gd name="T46" fmla="*/ 38 w 98"/>
                <a:gd name="T47" fmla="*/ 92 h 96"/>
                <a:gd name="T48" fmla="*/ 36 w 98"/>
                <a:gd name="T49" fmla="*/ 96 h 96"/>
                <a:gd name="T50" fmla="*/ 0 w 98"/>
                <a:gd name="T51" fmla="*/ 96 h 96"/>
                <a:gd name="T52" fmla="*/ 0 w 98"/>
                <a:gd name="T53" fmla="*/ 92 h 96"/>
                <a:gd name="T54" fmla="*/ 4 w 98"/>
                <a:gd name="T55" fmla="*/ 92 h 96"/>
                <a:gd name="T56" fmla="*/ 8 w 98"/>
                <a:gd name="T57" fmla="*/ 92 h 96"/>
                <a:gd name="T58" fmla="*/ 10 w 98"/>
                <a:gd name="T59" fmla="*/ 90 h 96"/>
                <a:gd name="T60" fmla="*/ 12 w 98"/>
                <a:gd name="T61" fmla="*/ 88 h 96"/>
                <a:gd name="T62" fmla="*/ 14 w 98"/>
                <a:gd name="T63" fmla="*/ 84 h 96"/>
                <a:gd name="T64" fmla="*/ 16 w 98"/>
                <a:gd name="T65" fmla="*/ 78 h 96"/>
                <a:gd name="T66" fmla="*/ 32 w 98"/>
                <a:gd name="T67" fmla="*/ 20 h 96"/>
                <a:gd name="T68" fmla="*/ 34 w 98"/>
                <a:gd name="T69" fmla="*/ 14 h 96"/>
                <a:gd name="T70" fmla="*/ 34 w 98"/>
                <a:gd name="T71" fmla="*/ 8 h 96"/>
                <a:gd name="T72" fmla="*/ 34 w 98"/>
                <a:gd name="T73" fmla="*/ 8 h 96"/>
                <a:gd name="T74" fmla="*/ 34 w 98"/>
                <a:gd name="T75" fmla="*/ 6 h 96"/>
                <a:gd name="T76" fmla="*/ 32 w 98"/>
                <a:gd name="T77" fmla="*/ 4 h 96"/>
                <a:gd name="T78" fmla="*/ 30 w 98"/>
                <a:gd name="T79" fmla="*/ 4 h 96"/>
                <a:gd name="T80" fmla="*/ 28 w 98"/>
                <a:gd name="T81" fmla="*/ 4 h 96"/>
                <a:gd name="T82" fmla="*/ 24 w 98"/>
                <a:gd name="T83" fmla="*/ 2 h 96"/>
                <a:gd name="T84" fmla="*/ 24 w 98"/>
                <a:gd name="T85" fmla="*/ 0 h 96"/>
                <a:gd name="T86" fmla="*/ 98 w 98"/>
                <a:gd name="T87" fmla="*/ 0 h 96"/>
                <a:gd name="T88" fmla="*/ 94 w 98"/>
                <a:gd name="T89" fmla="*/ 22 h 96"/>
                <a:gd name="T90" fmla="*/ 90 w 98"/>
                <a:gd name="T91" fmla="*/ 22 h 96"/>
                <a:gd name="T92" fmla="*/ 90 w 98"/>
                <a:gd name="T93" fmla="*/ 18 h 96"/>
                <a:gd name="T94" fmla="*/ 90 w 98"/>
                <a:gd name="T95" fmla="*/ 16 h 96"/>
                <a:gd name="T96" fmla="*/ 90 w 98"/>
                <a:gd name="T97" fmla="*/ 12 h 96"/>
                <a:gd name="T98" fmla="*/ 88 w 98"/>
                <a:gd name="T99" fmla="*/ 8 h 96"/>
                <a:gd name="T100" fmla="*/ 86 w 98"/>
                <a:gd name="T101" fmla="*/ 6 h 96"/>
                <a:gd name="T102" fmla="*/ 82 w 98"/>
                <a:gd name="T103" fmla="*/ 6 h 96"/>
                <a:gd name="T104" fmla="*/ 78 w 98"/>
                <a:gd name="T105" fmla="*/ 4 h 96"/>
                <a:gd name="T106" fmla="*/ 70 w 98"/>
                <a:gd name="T107" fmla="*/ 4 h 96"/>
                <a:gd name="T108" fmla="*/ 48 w 98"/>
                <a:gd name="T109" fmla="*/ 4 h 9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8"/>
                <a:gd name="T166" fmla="*/ 0 h 96"/>
                <a:gd name="T167" fmla="*/ 98 w 98"/>
                <a:gd name="T168" fmla="*/ 96 h 9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8" h="96">
                  <a:moveTo>
                    <a:pt x="48" y="4"/>
                  </a:moveTo>
                  <a:lnTo>
                    <a:pt x="38" y="44"/>
                  </a:lnTo>
                  <a:lnTo>
                    <a:pt x="46" y="44"/>
                  </a:lnTo>
                  <a:lnTo>
                    <a:pt x="54" y="42"/>
                  </a:lnTo>
                  <a:lnTo>
                    <a:pt x="58" y="40"/>
                  </a:lnTo>
                  <a:lnTo>
                    <a:pt x="64" y="36"/>
                  </a:lnTo>
                  <a:lnTo>
                    <a:pt x="68" y="30"/>
                  </a:lnTo>
                  <a:lnTo>
                    <a:pt x="70" y="30"/>
                  </a:lnTo>
                  <a:lnTo>
                    <a:pt x="62" y="66"/>
                  </a:lnTo>
                  <a:lnTo>
                    <a:pt x="58" y="66"/>
                  </a:lnTo>
                  <a:lnTo>
                    <a:pt x="60" y="62"/>
                  </a:lnTo>
                  <a:lnTo>
                    <a:pt x="60" y="58"/>
                  </a:lnTo>
                  <a:lnTo>
                    <a:pt x="58" y="54"/>
                  </a:lnTo>
                  <a:lnTo>
                    <a:pt x="56" y="50"/>
                  </a:lnTo>
                  <a:lnTo>
                    <a:pt x="52" y="48"/>
                  </a:lnTo>
                  <a:lnTo>
                    <a:pt x="46" y="48"/>
                  </a:lnTo>
                  <a:lnTo>
                    <a:pt x="36" y="48"/>
                  </a:lnTo>
                  <a:lnTo>
                    <a:pt x="28" y="78"/>
                  </a:lnTo>
                  <a:lnTo>
                    <a:pt x="26" y="84"/>
                  </a:lnTo>
                  <a:lnTo>
                    <a:pt x="26" y="88"/>
                  </a:lnTo>
                  <a:lnTo>
                    <a:pt x="26" y="90"/>
                  </a:lnTo>
                  <a:lnTo>
                    <a:pt x="28" y="92"/>
                  </a:lnTo>
                  <a:lnTo>
                    <a:pt x="32" y="92"/>
                  </a:lnTo>
                  <a:lnTo>
                    <a:pt x="38" y="92"/>
                  </a:lnTo>
                  <a:lnTo>
                    <a:pt x="36" y="96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4" y="92"/>
                  </a:lnTo>
                  <a:lnTo>
                    <a:pt x="8" y="92"/>
                  </a:lnTo>
                  <a:lnTo>
                    <a:pt x="10" y="90"/>
                  </a:lnTo>
                  <a:lnTo>
                    <a:pt x="12" y="88"/>
                  </a:lnTo>
                  <a:lnTo>
                    <a:pt x="14" y="84"/>
                  </a:lnTo>
                  <a:lnTo>
                    <a:pt x="16" y="78"/>
                  </a:lnTo>
                  <a:lnTo>
                    <a:pt x="32" y="20"/>
                  </a:lnTo>
                  <a:lnTo>
                    <a:pt x="34" y="14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98" y="0"/>
                  </a:lnTo>
                  <a:lnTo>
                    <a:pt x="94" y="22"/>
                  </a:lnTo>
                  <a:lnTo>
                    <a:pt x="90" y="22"/>
                  </a:lnTo>
                  <a:lnTo>
                    <a:pt x="90" y="18"/>
                  </a:lnTo>
                  <a:lnTo>
                    <a:pt x="90" y="16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2" y="6"/>
                  </a:lnTo>
                  <a:lnTo>
                    <a:pt x="78" y="4"/>
                  </a:lnTo>
                  <a:lnTo>
                    <a:pt x="70" y="4"/>
                  </a:lnTo>
                  <a:lnTo>
                    <a:pt x="48" y="4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3" name="Text Box 64">
            <a:extLst>
              <a:ext uri="{FF2B5EF4-FFF2-40B4-BE49-F238E27FC236}">
                <a16:creationId xmlns:a16="http://schemas.microsoft.com/office/drawing/2014/main" id="{A209E6C2-6AE9-4846-BAA0-8AE50E36C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410200"/>
            <a:ext cx="17653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Helmoltz’s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Schematic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Eye</a:t>
            </a:r>
          </a:p>
        </p:txBody>
      </p:sp>
      <p:pic>
        <p:nvPicPr>
          <p:cNvPr id="51204" name="Picture 67">
            <a:extLst>
              <a:ext uri="{FF2B5EF4-FFF2-40B4-BE49-F238E27FC236}">
                <a16:creationId xmlns:a16="http://schemas.microsoft.com/office/drawing/2014/main" id="{456C09A9-42BF-6E4A-89D9-55A652547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31496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64">
            <a:extLst>
              <a:ext uri="{FF2B5EF4-FFF2-40B4-BE49-F238E27FC236}">
                <a16:creationId xmlns:a16="http://schemas.microsoft.com/office/drawing/2014/main" id="{6B5232E8-072F-FC42-A372-1A0085BA0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486400"/>
            <a:ext cx="28956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Corena: transparent highly curved refractive component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Pupil: opening at center of iris in response to illumination</a:t>
            </a:r>
          </a:p>
        </p:txBody>
      </p:sp>
      <p:sp>
        <p:nvSpPr>
          <p:cNvPr id="51206" name="Title 1">
            <a:extLst>
              <a:ext uri="{FF2B5EF4-FFF2-40B4-BE49-F238E27FC236}">
                <a16:creationId xmlns:a16="http://schemas.microsoft.com/office/drawing/2014/main" id="{CDAFBDED-9C3A-284D-BC29-6751F7C9F6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Human eye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4" descr="wendell">
            <a:extLst>
              <a:ext uri="{FF2B5EF4-FFF2-40B4-BE49-F238E27FC236}">
                <a16:creationId xmlns:a16="http://schemas.microsoft.com/office/drawing/2014/main" id="{124490CB-2D67-C74B-B0B9-2EE1EEFA5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47800"/>
            <a:ext cx="2632075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Text Box 6">
            <a:extLst>
              <a:ext uri="{FF2B5EF4-FFF2-40B4-BE49-F238E27FC236}">
                <a16:creationId xmlns:a16="http://schemas.microsoft.com/office/drawing/2014/main" id="{B6BC9104-8876-E249-A98F-4F260B39A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11288"/>
            <a:ext cx="42672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Retina: thin, layered membrane with two types of photoreceptors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</a:rPr>
              <a:t>  rods: very sensitive to light but poor spatial detail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</a:rPr>
              <a:t> cones: sensitive to spatial details but active at higher light level 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>
                <a:latin typeface="Times New Roman" panose="02020603050405020304" pitchFamily="18" charset="0"/>
              </a:rPr>
              <a:t> generally called receptive field </a:t>
            </a:r>
          </a:p>
        </p:txBody>
      </p:sp>
      <p:pic>
        <p:nvPicPr>
          <p:cNvPr id="53251" name="Picture 8" descr="wendell2">
            <a:extLst>
              <a:ext uri="{FF2B5EF4-FFF2-40B4-BE49-F238E27FC236}">
                <a16:creationId xmlns:a16="http://schemas.microsoft.com/office/drawing/2014/main" id="{7BC1B8AB-C2F1-4141-A138-745F56D63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343400"/>
            <a:ext cx="629126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 Box 9">
            <a:extLst>
              <a:ext uri="{FF2B5EF4-FFF2-40B4-BE49-F238E27FC236}">
                <a16:creationId xmlns:a16="http://schemas.microsoft.com/office/drawing/2014/main" id="{064FCEE7-6AFA-C74A-A33C-A9F18244C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063" y="3841750"/>
            <a:ext cx="2392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u="sng">
                <a:latin typeface="Times New Roman" panose="02020603050405020304" pitchFamily="18" charset="0"/>
              </a:rPr>
              <a:t>Cones</a:t>
            </a:r>
            <a:r>
              <a:rPr lang="en-US" altLang="en-US" sz="2000">
                <a:latin typeface="Times New Roman" panose="02020603050405020304" pitchFamily="18" charset="0"/>
              </a:rPr>
              <a:t> in the fovea</a:t>
            </a:r>
          </a:p>
        </p:txBody>
      </p:sp>
      <p:sp>
        <p:nvSpPr>
          <p:cNvPr id="53253" name="Text Box 10">
            <a:extLst>
              <a:ext uri="{FF2B5EF4-FFF2-40B4-BE49-F238E27FC236}">
                <a16:creationId xmlns:a16="http://schemas.microsoft.com/office/drawing/2014/main" id="{257912DB-3D9A-AC47-A4F5-13AF02E58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3867150"/>
            <a:ext cx="3624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u="sng">
                <a:latin typeface="Times New Roman" panose="02020603050405020304" pitchFamily="18" charset="0"/>
              </a:rPr>
              <a:t>Rods</a:t>
            </a:r>
            <a:r>
              <a:rPr lang="en-US" altLang="en-US" sz="2000">
                <a:latin typeface="Times New Roman" panose="02020603050405020304" pitchFamily="18" charset="0"/>
              </a:rPr>
              <a:t> and cones in the periphery</a:t>
            </a:r>
          </a:p>
        </p:txBody>
      </p:sp>
      <p:sp>
        <p:nvSpPr>
          <p:cNvPr id="53254" name="Title 1">
            <a:extLst>
              <a:ext uri="{FF2B5EF4-FFF2-40B4-BE49-F238E27FC236}">
                <a16:creationId xmlns:a16="http://schemas.microsoft.com/office/drawing/2014/main" id="{8C0A7DD5-A496-1F44-B144-5C81391C94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Retina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7" name="Object 2">
            <a:extLst>
              <a:ext uri="{FF2B5EF4-FFF2-40B4-BE49-F238E27FC236}">
                <a16:creationId xmlns:a16="http://schemas.microsoft.com/office/drawing/2014/main" id="{E42BB2C4-94A0-6E42-9560-C604C47BDD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479425"/>
          <a:ext cx="4343400" cy="269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0274300" imgH="6362700" progId="PhotoDeluxe.Image.2">
                  <p:embed/>
                </p:oleObj>
              </mc:Choice>
              <mc:Fallback>
                <p:oleObj name="Image" r:id="rId3" imgW="10274300" imgH="6362700" progId="PhotoDeluxe.Image.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79425"/>
                        <a:ext cx="4343400" cy="269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298" name="Picture 3">
            <a:extLst>
              <a:ext uri="{FF2B5EF4-FFF2-40B4-BE49-F238E27FC236}">
                <a16:creationId xmlns:a16="http://schemas.microsoft.com/office/drawing/2014/main" id="{CA356181-279A-A14D-8C4C-ACE57422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543300"/>
            <a:ext cx="2881313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4">
            <a:extLst>
              <a:ext uri="{FF2B5EF4-FFF2-40B4-BE49-F238E27FC236}">
                <a16:creationId xmlns:a16="http://schemas.microsoft.com/office/drawing/2014/main" id="{57A1EBD5-6CB1-5346-B030-F8C7B915D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3400"/>
            <a:ext cx="34321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Photographs (Niepce, “La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Table Servie,” 1822)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0" name="Text Box 5">
            <a:extLst>
              <a:ext uri="{FF2B5EF4-FFF2-40B4-BE49-F238E27FC236}">
                <a16:creationId xmlns:a16="http://schemas.microsoft.com/office/drawing/2014/main" id="{7931DD66-9A30-3647-8353-0CC44983F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76400"/>
            <a:ext cx="39401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Milestones: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Daguerreotypes (1839)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Photographic Film (Eastman,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1889)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Cinema (Lumière Brothers,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1895)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Color Photography (Lumière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Brothers, 1908)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Television (Baird, Farnsworth,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Zworykin, 1920s)</a:t>
            </a: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1" name="Rectangle 6">
            <a:extLst>
              <a:ext uri="{FF2B5EF4-FFF2-40B4-BE49-F238E27FC236}">
                <a16:creationId xmlns:a16="http://schemas.microsoft.com/office/drawing/2014/main" id="{9E32C031-561B-4349-858F-DE7431901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943600"/>
            <a:ext cx="2757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CCD Devices (1970)</a:t>
            </a:r>
          </a:p>
        </p:txBody>
      </p:sp>
      <p:sp>
        <p:nvSpPr>
          <p:cNvPr id="55302" name="Text Box 7">
            <a:extLst>
              <a:ext uri="{FF2B5EF4-FFF2-40B4-BE49-F238E27FC236}">
                <a16:creationId xmlns:a16="http://schemas.microsoft.com/office/drawing/2014/main" id="{97394B97-1FE9-B84C-87B6-7F852C5AA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7525" y="3159125"/>
            <a:ext cx="20621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Collection Harlingue-Viollet. </a:t>
            </a:r>
            <a:r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3FB1B398-293F-CE48-9F63-4A9DBB3FD5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360 degree field of view…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577DD6F3-3A51-7D43-974C-1C0FB5000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572000"/>
            <a:ext cx="8534400" cy="137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Basic approach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Take a photo of a parabolic mirror with an orthographic lens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>
                <a:ea typeface="ＭＳ Ｐゴシック" panose="020B0600070205080204" pitchFamily="34" charset="-128"/>
              </a:rPr>
              <a:t>Or buy one a lens from a variety of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omnicam</a:t>
            </a:r>
            <a:r>
              <a:rPr lang="en-US" altLang="en-US" sz="1800" dirty="0">
                <a:ea typeface="ＭＳ Ｐゴシック" panose="020B0600070205080204" pitchFamily="34" charset="-128"/>
              </a:rPr>
              <a:t> manufacturers…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 dirty="0">
                <a:ea typeface="ＭＳ Ｐゴシック" panose="020B0600070205080204" pitchFamily="34" charset="-128"/>
              </a:rPr>
              <a:t>See </a:t>
            </a:r>
            <a:r>
              <a:rPr lang="en-US" altLang="en-US" sz="1600" dirty="0"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http://www.cis.upenn.edu/~kostas/omni.html</a:t>
            </a:r>
            <a:endParaRPr lang="en-US" altLang="en-US" sz="1600" dirty="0">
              <a:ea typeface="ＭＳ Ｐゴシック" panose="020B0600070205080204" pitchFamily="34" charset="-128"/>
            </a:endParaRPr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57347" name="Picture 4">
            <a:extLst>
              <a:ext uri="{FF2B5EF4-FFF2-40B4-BE49-F238E27FC236}">
                <a16:creationId xmlns:a16="http://schemas.microsoft.com/office/drawing/2014/main" id="{6820F2CA-D89B-A74D-936D-4AE839D72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1485900"/>
            <a:ext cx="11811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A2944851-5467-9F4C-9347-02B2D4C2C8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Digital camera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4A245A4C-2D1B-5E4F-8FDD-AD46484FD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4191000"/>
            <a:ext cx="7772400" cy="19050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A digital camera replaces film with a sensor array</a:t>
            </a:r>
          </a:p>
          <a:p>
            <a:pPr lvl="1" eaLnBrk="1" hangingPunct="1"/>
            <a:r>
              <a:rPr lang="en-US" altLang="en-US" sz="2000" dirty="0">
                <a:ea typeface="ＭＳ Ｐゴシック" panose="020B0600070205080204" pitchFamily="34" charset="-128"/>
              </a:rPr>
              <a:t>Each cell in the array is a Charge Coupled Device (CCD)</a:t>
            </a:r>
          </a:p>
          <a:p>
            <a:pPr lvl="2" eaLnBrk="1" hangingPunct="1"/>
            <a:r>
              <a:rPr lang="en-US" altLang="en-US" sz="1800" dirty="0">
                <a:ea typeface="ＭＳ Ｐゴシック" panose="020B0600070205080204" pitchFamily="34" charset="-128"/>
              </a:rPr>
              <a:t>light-sensitive diode that converts photons to electrons</a:t>
            </a:r>
          </a:p>
          <a:p>
            <a:pPr lvl="2" eaLnBrk="1" hangingPunct="1"/>
            <a:r>
              <a:rPr lang="en-US" altLang="en-US" sz="1800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Complementary Metal Oxide on Silicon (CMOS) sensor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pPr lvl="2" eaLnBrk="1" hangingPunct="1"/>
            <a:r>
              <a:rPr lang="en-US" altLang="en-US" sz="1800" dirty="0">
                <a:ea typeface="ＭＳ Ｐゴシック" panose="020B0600070205080204" pitchFamily="34" charset="-128"/>
              </a:rPr>
              <a:t>CMOS is becoming more popular</a:t>
            </a:r>
          </a:p>
          <a:p>
            <a:pPr lvl="2" eaLnBrk="1" hangingPunct="1"/>
            <a:r>
              <a:rPr lang="en-US" altLang="en-US" sz="1800" dirty="0">
                <a:ea typeface="ＭＳ Ｐゴシック" panose="020B0600070205080204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http://electronics.howstuffworks.com/digital-camera.htm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 lvl="2" eaLnBrk="1" hangingPunct="1"/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pic>
        <p:nvPicPr>
          <p:cNvPr id="59395" name="Picture 7" descr="PowerShot SD200">
            <a:extLst>
              <a:ext uri="{FF2B5EF4-FFF2-40B4-BE49-F238E27FC236}">
                <a16:creationId xmlns:a16="http://schemas.microsoft.com/office/drawing/2014/main" id="{54EB6DE1-B430-574E-875E-1AD36B89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390650"/>
            <a:ext cx="669766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4A48D7AD-E54F-CB49-A984-44FE734593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Image sensing pipeline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3626EABC-3909-5F4E-B7AB-67126647E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2133600"/>
            <a:ext cx="7010400" cy="4119563"/>
          </a:xfrm>
          <a:noFill/>
        </p:spPr>
      </p:pic>
      <p:sp>
        <p:nvSpPr>
          <p:cNvPr id="61443" name="TextBox 1">
            <a:extLst>
              <a:ext uri="{FF2B5EF4-FFF2-40B4-BE49-F238E27FC236}">
                <a16:creationId xmlns:a16="http://schemas.microsoft.com/office/drawing/2014/main" id="{95C1A756-7E53-B04C-8331-DC8564D47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74800"/>
            <a:ext cx="581183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 simple camera pipeline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A863-1B17-C1ED-9392-668D259E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Gray-scale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82DFE-E785-0D85-E833-C3F395DB8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 descr="Image of Abraham Lincoln as a matrix of pixel values | Download Scientific  Diagram">
            <a:extLst>
              <a:ext uri="{FF2B5EF4-FFF2-40B4-BE49-F238E27FC236}">
                <a16:creationId xmlns:a16="http://schemas.microsoft.com/office/drawing/2014/main" id="{4EA6F584-ADBF-7AE6-71E3-4653D136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417638"/>
            <a:ext cx="6438900" cy="26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>
            <a:extLst>
              <a:ext uri="{FF2B5EF4-FFF2-40B4-BE49-F238E27FC236}">
                <a16:creationId xmlns:a16="http://schemas.microsoft.com/office/drawing/2014/main" id="{3812C069-BCEF-1626-3AC9-C19CB3EA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4249231"/>
            <a:ext cx="4826000" cy="238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03161-35C6-44C7-A7F9-AA20A588D102}"/>
              </a:ext>
            </a:extLst>
          </p:cNvPr>
          <p:cNvSpPr txBox="1"/>
          <p:nvPr/>
        </p:nvSpPr>
        <p:spPr>
          <a:xfrm>
            <a:off x="152400" y="46482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Gray scale: 0-255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Usually normalized between 0 and 1 (dividing by 255) and convert it into a vector for processing</a:t>
            </a:r>
          </a:p>
        </p:txBody>
      </p:sp>
    </p:spTree>
    <p:extLst>
      <p:ext uri="{BB962C8B-B14F-4D97-AF65-F5344CB8AC3E}">
        <p14:creationId xmlns:p14="http://schemas.microsoft.com/office/powerpoint/2010/main" val="44367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3">
            <a:extLst>
              <a:ext uri="{FF2B5EF4-FFF2-40B4-BE49-F238E27FC236}">
                <a16:creationId xmlns:a16="http://schemas.microsoft.com/office/drawing/2014/main" id="{844BAFB7-73DC-0140-8CEB-EE445A0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7239000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7" descr="humaneye">
            <a:extLst>
              <a:ext uri="{FF2B5EF4-FFF2-40B4-BE49-F238E27FC236}">
                <a16:creationId xmlns:a16="http://schemas.microsoft.com/office/drawing/2014/main" id="{71740862-2418-BC4A-9942-11B886C52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6575"/>
            <a:ext cx="38100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8" descr="sailorco">
            <a:extLst>
              <a:ext uri="{FF2B5EF4-FFF2-40B4-BE49-F238E27FC236}">
                <a16:creationId xmlns:a16="http://schemas.microsoft.com/office/drawing/2014/main" id="{CEA59691-AAB2-E147-98ED-20D3109CE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8763"/>
            <a:ext cx="2514600" cy="240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 Box 9">
            <a:extLst>
              <a:ext uri="{FF2B5EF4-FFF2-40B4-BE49-F238E27FC236}">
                <a16:creationId xmlns:a16="http://schemas.microsoft.com/office/drawing/2014/main" id="{EF4E7861-153D-C445-B55D-877876EA0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971800"/>
            <a:ext cx="3751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Animal eye: a long time ago</a:t>
            </a:r>
          </a:p>
        </p:txBody>
      </p:sp>
      <p:sp>
        <p:nvSpPr>
          <p:cNvPr id="9221" name="Text Box 10">
            <a:extLst>
              <a:ext uri="{FF2B5EF4-FFF2-40B4-BE49-F238E27FC236}">
                <a16:creationId xmlns:a16="http://schemas.microsoft.com/office/drawing/2014/main" id="{85D2BD64-9DEC-1441-94D4-450EC1282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8425" y="6019800"/>
            <a:ext cx="5695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Pinhole perspective projection: Brunelleschi, </a:t>
            </a:r>
            <a:r>
              <a:rPr lang="en-US" altLang="en-US" sz="1800" dirty="0" err="1">
                <a:latin typeface="Times New Roman" panose="02020603050405020304" pitchFamily="18" charset="0"/>
              </a:rPr>
              <a:t>XV</a:t>
            </a:r>
            <a:r>
              <a:rPr lang="en-US" altLang="en-US" sz="1800" baseline="30000" dirty="0" err="1">
                <a:latin typeface="Times New Roman" panose="02020603050405020304" pitchFamily="18" charset="0"/>
              </a:rPr>
              <a:t>th</a:t>
            </a:r>
            <a:r>
              <a:rPr lang="en-US" altLang="en-US" sz="1800" dirty="0">
                <a:latin typeface="Times New Roman" panose="02020603050405020304" pitchFamily="18" charset="0"/>
              </a:rPr>
              <a:t> Century.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Camera obscura: </a:t>
            </a:r>
            <a:r>
              <a:rPr lang="en-US" altLang="en-US" sz="1800" dirty="0" err="1">
                <a:latin typeface="Times New Roman" panose="02020603050405020304" pitchFamily="18" charset="0"/>
              </a:rPr>
              <a:t>XVI</a:t>
            </a:r>
            <a:r>
              <a:rPr lang="en-US" altLang="en-US" sz="1800" baseline="30000" dirty="0" err="1">
                <a:latin typeface="Times New Roman" panose="02020603050405020304" pitchFamily="18" charset="0"/>
              </a:rPr>
              <a:t>th</a:t>
            </a:r>
            <a:r>
              <a:rPr lang="en-US" altLang="en-US" sz="1800" dirty="0">
                <a:latin typeface="Times New Roman" panose="02020603050405020304" pitchFamily="18" charset="0"/>
              </a:rPr>
              <a:t> Century</a:t>
            </a:r>
          </a:p>
        </p:txBody>
      </p:sp>
      <p:sp>
        <p:nvSpPr>
          <p:cNvPr id="9222" name="Text Box 11">
            <a:extLst>
              <a:ext uri="{FF2B5EF4-FFF2-40B4-BE49-F238E27FC236}">
                <a16:creationId xmlns:a16="http://schemas.microsoft.com/office/drawing/2014/main" id="{B158E6D6-3506-574E-816C-BC084B9AE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2667000"/>
            <a:ext cx="28729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Photographic camera: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Niepce, 1816</a:t>
            </a:r>
          </a:p>
        </p:txBody>
      </p:sp>
      <p:sp>
        <p:nvSpPr>
          <p:cNvPr id="9223" name="AutoShape 12">
            <a:extLst>
              <a:ext uri="{FF2B5EF4-FFF2-40B4-BE49-F238E27FC236}">
                <a16:creationId xmlns:a16="http://schemas.microsoft.com/office/drawing/2014/main" id="{74B3EDCB-C53F-6741-9721-97A9638FF52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8600" y="3657600"/>
            <a:ext cx="1295400" cy="838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AutoShape 13">
            <a:extLst>
              <a:ext uri="{FF2B5EF4-FFF2-40B4-BE49-F238E27FC236}">
                <a16:creationId xmlns:a16="http://schemas.microsoft.com/office/drawing/2014/main" id="{B1917F9E-45ED-C943-91D8-D0BA785977A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7505700" y="2171700"/>
            <a:ext cx="1295400" cy="9144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5" name="Text Box 16">
            <a:extLst>
              <a:ext uri="{FF2B5EF4-FFF2-40B4-BE49-F238E27FC236}">
                <a16:creationId xmlns:a16="http://schemas.microsoft.com/office/drawing/2014/main" id="{CBBDB020-813D-D34C-A724-F56FD7C6A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212725"/>
            <a:ext cx="161925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Times New Roman" panose="02020603050405020304" pitchFamily="18" charset="0"/>
                <a:sym typeface="Symbol" pitchFamily="2" charset="2"/>
              </a:rPr>
              <a:t>Figure from US Navy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Times New Roman" panose="02020603050405020304" pitchFamily="18" charset="0"/>
                <a:sym typeface="Symbol" pitchFamily="2" charset="2"/>
              </a:rPr>
              <a:t>Manual of Basic Optics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Times New Roman" panose="02020603050405020304" pitchFamily="18" charset="0"/>
                <a:sym typeface="Symbol" pitchFamily="2" charset="2"/>
              </a:rPr>
              <a:t>and Optical Instruments,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Times New Roman" panose="02020603050405020304" pitchFamily="18" charset="0"/>
                <a:sym typeface="Symbol" pitchFamily="2" charset="2"/>
              </a:rPr>
              <a:t>prepared by B</a:t>
            </a:r>
            <a:r>
              <a:rPr lang="en-US" altLang="en-US" sz="1000" dirty="0">
                <a:latin typeface="Times New Roman" panose="02020603050405020304" pitchFamily="18" charset="0"/>
              </a:rPr>
              <a:t>ureau of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Times New Roman" panose="02020603050405020304" pitchFamily="18" charset="0"/>
              </a:rPr>
              <a:t>Naval Personnel. Reprinted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Times New Roman" panose="02020603050405020304" pitchFamily="18" charset="0"/>
              </a:rPr>
              <a:t>by Dover Publications,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Times New Roman" panose="02020603050405020304" pitchFamily="18" charset="0"/>
              </a:rPr>
              <a:t>Inc., 1969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75407BF6-F644-9B46-AC99-DEFA1053B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In a 19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 19 </a:t>
            </a:r>
            <a:r>
              <a:rPr lang="en-US" altLang="en-US" dirty="0">
                <a:ea typeface="ＭＳ Ｐゴシック" panose="020B0600070205080204" pitchFamily="34" charset="-128"/>
              </a:rPr>
              <a:t>face image</a:t>
            </a:r>
          </a:p>
        </p:txBody>
      </p:sp>
      <p:pic>
        <p:nvPicPr>
          <p:cNvPr id="9218" name="Picture 6">
            <a:extLst>
              <a:ext uri="{FF2B5EF4-FFF2-40B4-BE49-F238E27FC236}">
                <a16:creationId xmlns:a16="http://schemas.microsoft.com/office/drawing/2014/main" id="{1018F990-8500-BD45-B1F7-48FFA582F0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89388" y="5105400"/>
            <a:ext cx="1192212" cy="1219200"/>
          </a:xfrm>
          <a:noFill/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86DE19E8-FE98-CB47-BFA2-8BF6F5F60F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83820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Consider a thumbnail 19 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 19 face image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256</a:t>
            </a:r>
            <a:r>
              <a:rPr lang="en-US" altLang="en-US" baseline="30000" dirty="0">
                <a:ea typeface="ＭＳ Ｐゴシック" panose="020B0600070205080204" pitchFamily="34" charset="-128"/>
                <a:sym typeface="Symbol" pitchFamily="2" charset="2"/>
              </a:rPr>
              <a:t>361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 possible combination of gray values</a:t>
            </a: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256</a:t>
            </a:r>
            <a:r>
              <a:rPr lang="en-US" altLang="en-US" baseline="30000" dirty="0">
                <a:ea typeface="ＭＳ Ｐゴシック" panose="020B0600070205080204" pitchFamily="34" charset="-128"/>
                <a:sym typeface="Symbol" pitchFamily="2" charset="2"/>
              </a:rPr>
              <a:t>361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= 2</a:t>
            </a:r>
            <a:r>
              <a:rPr lang="en-US" altLang="en-US" baseline="30000" dirty="0">
                <a:ea typeface="ＭＳ Ｐゴシック" panose="020B0600070205080204" pitchFamily="34" charset="-128"/>
                <a:sym typeface="Symbol" pitchFamily="2" charset="2"/>
              </a:rPr>
              <a:t>8361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 = 2</a:t>
            </a:r>
            <a:r>
              <a:rPr lang="en-US" altLang="en-US" baseline="30000" dirty="0">
                <a:ea typeface="ＭＳ Ｐゴシック" panose="020B0600070205080204" pitchFamily="34" charset="-128"/>
                <a:sym typeface="Symbol" pitchFamily="2" charset="2"/>
              </a:rPr>
              <a:t>2888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Total world population (as of 2021)</a:t>
            </a: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7,880,000,000 &lt; 2</a:t>
            </a:r>
            <a:r>
              <a:rPr lang="en-US" altLang="en-US" baseline="30000" dirty="0">
                <a:ea typeface="ＭＳ Ｐゴシック" panose="020B0600070205080204" pitchFamily="34" charset="-128"/>
                <a:sym typeface="Symbol" pitchFamily="2" charset="2"/>
              </a:rPr>
              <a:t>33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2</a:t>
            </a:r>
            <a:r>
              <a:rPr lang="en-US" altLang="en-US" baseline="30000" dirty="0">
                <a:ea typeface="ＭＳ Ｐゴシック" panose="020B0600070205080204" pitchFamily="34" charset="-128"/>
                <a:sym typeface="Symbol" pitchFamily="2" charset="2"/>
              </a:rPr>
              <a:t>87</a:t>
            </a: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 times more than the world population!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Extremely high dimensional space!</a:t>
            </a:r>
            <a:endParaRPr lang="en-US" altLang="en-US" baseline="30000" dirty="0">
              <a:ea typeface="ＭＳ Ｐゴシック" panose="020B0600070205080204" pitchFamily="34" charset="-128"/>
              <a:sym typeface="Symbol" pitchFamily="2" charset="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88BA-158E-C522-95EB-C0535CC2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3589-A26A-6357-D71B-56673A81F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represented in three channels</a:t>
            </a: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1C6A0F45-60D2-BB2A-BDCF-2CDABE2A8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4" y="3287137"/>
            <a:ext cx="5347343" cy="19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>
            <a:extLst>
              <a:ext uri="{FF2B5EF4-FFF2-40B4-BE49-F238E27FC236}">
                <a16:creationId xmlns:a16="http://schemas.microsoft.com/office/drawing/2014/main" id="{2CEC0555-A114-4D13-CAFB-61B45EBC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34" y="3019425"/>
            <a:ext cx="3483366" cy="305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279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2">
            <a:extLst>
              <a:ext uri="{FF2B5EF4-FFF2-40B4-BE49-F238E27FC236}">
                <a16:creationId xmlns:a16="http://schemas.microsoft.com/office/drawing/2014/main" id="{092F6930-61E6-4947-B45D-1333FA121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29000"/>
            <a:ext cx="6248400" cy="315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3">
            <a:extLst>
              <a:ext uri="{FF2B5EF4-FFF2-40B4-BE49-F238E27FC236}">
                <a16:creationId xmlns:a16="http://schemas.microsoft.com/office/drawing/2014/main" id="{4DDB1AE6-5E7A-FE44-BCF7-35A7F05E4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6248400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3">
            <a:extLst>
              <a:ext uri="{FF2B5EF4-FFF2-40B4-BE49-F238E27FC236}">
                <a16:creationId xmlns:a16="http://schemas.microsoft.com/office/drawing/2014/main" id="{5B0B46FA-6BD2-7042-B478-13B105F87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429000"/>
            <a:ext cx="2590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Parallel lines: converge on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a line formed by the intersection of a plane parallel to </a:t>
            </a:r>
            <a:r>
              <a:rPr lang="el-GR" altLang="en-US" sz="1600" dirty="0">
                <a:latin typeface="Times New Roman" panose="02020603050405020304" pitchFamily="18" charset="0"/>
              </a:rPr>
              <a:t>π</a:t>
            </a:r>
            <a:r>
              <a:rPr lang="en-US" altLang="en-US" sz="1600" dirty="0">
                <a:latin typeface="Times New Roman" panose="02020603050405020304" pitchFamily="18" charset="0"/>
              </a:rPr>
              <a:t> and image plane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L in </a:t>
            </a:r>
            <a:r>
              <a:rPr lang="el-GR" altLang="en-US" sz="1600" dirty="0">
                <a:latin typeface="Times New Roman" panose="02020603050405020304" pitchFamily="18" charset="0"/>
              </a:rPr>
              <a:t>π</a:t>
            </a:r>
            <a:r>
              <a:rPr lang="en-US" altLang="en-US" sz="1600" dirty="0">
                <a:latin typeface="Times New Roman" panose="02020603050405020304" pitchFamily="18" charset="0"/>
              </a:rPr>
              <a:t> that is parallel to image plane has no image at all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8" name="TextBox 5">
            <a:extLst>
              <a:ext uri="{FF2B5EF4-FFF2-40B4-BE49-F238E27FC236}">
                <a16:creationId xmlns:a16="http://schemas.microsoft.com/office/drawing/2014/main" id="{54BA84F6-D6C2-E640-93C7-B9E65FEE1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09600"/>
            <a:ext cx="2590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A is half the size of B</a:t>
            </a:r>
            <a:endParaRPr lang="en-US" altLang="en-US" sz="160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C is half the size of B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B’ and C’ have the same size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8E825C24-C32D-8044-94FF-970182F3FD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Vanishing point</a:t>
            </a:r>
          </a:p>
        </p:txBody>
      </p:sp>
      <p:pic>
        <p:nvPicPr>
          <p:cNvPr id="13314" name="Picture 4">
            <a:extLst>
              <a:ext uri="{FF2B5EF4-FFF2-40B4-BE49-F238E27FC236}">
                <a16:creationId xmlns:a16="http://schemas.microsoft.com/office/drawing/2014/main" id="{A6969EAD-1BE4-3245-A69F-2BDF6D708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14600"/>
            <a:ext cx="7620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2">
            <a:extLst>
              <a:ext uri="{FF2B5EF4-FFF2-40B4-BE49-F238E27FC236}">
                <a16:creationId xmlns:a16="http://schemas.microsoft.com/office/drawing/2014/main" id="{D3B3950C-34B3-6E4F-B733-9F90AFBEC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495550"/>
            <a:ext cx="40894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7A154B-4412-2501-FCD1-026E05BBC356}"/>
              </a:ext>
            </a:extLst>
          </p:cNvPr>
          <p:cNvSpPr txBox="1"/>
          <p:nvPr/>
        </p:nvSpPr>
        <p:spPr>
          <a:xfrm>
            <a:off x="685800" y="5943600"/>
            <a:ext cx="6689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See 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https://www.youtube.com/watch?v=4H-DYdKYkqk</a:t>
            </a:r>
            <a:r>
              <a:rPr lang="en-US" dirty="0">
                <a:solidFill>
                  <a:schemeClr val="bg1"/>
                </a:solidFill>
              </a:rPr>
              <a:t> for more explanations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13B3F10F-2DF7-A142-81D9-B056DF031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Vanishing point</a:t>
            </a:r>
          </a:p>
        </p:txBody>
      </p:sp>
      <p:pic>
        <p:nvPicPr>
          <p:cNvPr id="15362" name="Picture 1">
            <a:extLst>
              <a:ext uri="{FF2B5EF4-FFF2-40B4-BE49-F238E27FC236}">
                <a16:creationId xmlns:a16="http://schemas.microsoft.com/office/drawing/2014/main" id="{55EC72A9-B4F1-F141-BE6B-9A725FAF2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183241" cy="3672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F27CCDE0-995C-47E7-1B18-D9FDEF50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910263"/>
            <a:ext cx="6781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Last Supper, Leonardo da Vinci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24EFE610-885A-994A-8791-EEC71A5AAB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Vanishing line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25510FD-847E-984B-BE1A-6CAEC723A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553200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CBAE4D6D-0A74-5342-AF31-E324B3D8C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910263"/>
            <a:ext cx="6781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The lines all converge in his right eye, drawing the viewers gaze to this place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69BD-D1B8-34BF-6E00-01612463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DB16B-F8C8-EA51-A283-8B1B1570B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DAF07308-6760-A9CA-531F-42966A786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23127"/>
            <a:ext cx="6858000" cy="500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915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\pagestyle{empty}&#13;&#10;\begin{document}&#13;&#10;\end{document}&#13;&#10;"/>
  <p:tag name="TEX2PS" val="latex $(base).tex; dvips -D $(res) -E -o $(base).ps $(base).dvi"/>
  <p:tag name="TEX2PSBATCH" val="latex --interaction=nonstopmode $(base).tex; dvips -D $(res) -E -o $(base).ps $(base).dvi"/>
  <p:tag name="DEFAULTFONTSIZE" val="10"/>
  <p:tag name="DEFAULTWIDTH" val="324"/>
  <p:tag name="DEFAULTHEIGHT" val="370"/>
  <p:tag name="DEFAULTMAGNIFICATION" val="2"/>
</p:tagLst>
</file>

<file path=ppt/theme/theme1.xml><?xml version="1.0" encoding="utf-8"?>
<a:theme xmlns:a="http://schemas.openxmlformats.org/drawingml/2006/main" name="090225UCMercedBlu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osmosBQ-Light"/>
        <a:ea typeface=""/>
        <a:cs typeface=""/>
      </a:majorFont>
      <a:minorFont>
        <a:latin typeface="CosmosBQ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090225UCMercedBlue</Template>
  <TotalTime>8156</TotalTime>
  <Words>1468</Words>
  <Application>Microsoft Macintosh PowerPoint</Application>
  <PresentationFormat>On-screen Show (4:3)</PresentationFormat>
  <Paragraphs>275</Paragraphs>
  <Slides>41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cmsy10</vt:lpstr>
      <vt:lpstr>CosmosBQ-Light</vt:lpstr>
      <vt:lpstr>Arial</vt:lpstr>
      <vt:lpstr>Calibri</vt:lpstr>
      <vt:lpstr>Helvetica</vt:lpstr>
      <vt:lpstr>Symbol</vt:lpstr>
      <vt:lpstr>Tahoma</vt:lpstr>
      <vt:lpstr>Times New Roman</vt:lpstr>
      <vt:lpstr>090225UCMercedBlue</vt:lpstr>
      <vt:lpstr>Equation</vt:lpstr>
      <vt:lpstr>Photo Editor Photo</vt:lpstr>
      <vt:lpstr>Image</vt:lpstr>
      <vt:lpstr>CSE 185  Introduction to Computer Vision</vt:lpstr>
      <vt:lpstr>Cameras</vt:lpstr>
      <vt:lpstr>PowerPoint Presentation</vt:lpstr>
      <vt:lpstr>PowerPoint Presentation</vt:lpstr>
      <vt:lpstr>PowerPoint Presentation</vt:lpstr>
      <vt:lpstr>Vanishing point</vt:lpstr>
      <vt:lpstr>Vanishing point</vt:lpstr>
      <vt:lpstr>Vanishing line</vt:lpstr>
      <vt:lpstr>Urban scene</vt:lpstr>
      <vt:lpstr>Vanishing points and lines</vt:lpstr>
      <vt:lpstr>Perspectives</vt:lpstr>
      <vt:lpstr>Vanishing pint: applications</vt:lpstr>
      <vt:lpstr>Vanishing points and lines</vt:lpstr>
      <vt:lpstr>Note on estimating vanishing points</vt:lpstr>
      <vt:lpstr>Vanishing points and lines</vt:lpstr>
      <vt:lpstr>Robot navigation</vt:lpstr>
      <vt:lpstr>Orthogonal vanishing points</vt:lpstr>
      <vt:lpstr>Pinhole perspective equation</vt:lpstr>
      <vt:lpstr>Weak perspective projection</vt:lpstr>
      <vt:lpstr>Orthographic projection</vt:lpstr>
      <vt:lpstr>Issues with pinhole camera</vt:lpstr>
      <vt:lpstr>Lenses</vt:lpstr>
      <vt:lpstr>Paraxial  (or first-order) optics</vt:lpstr>
      <vt:lpstr>Paraxial  (or first-order) optics</vt:lpstr>
      <vt:lpstr>Thin lens</vt:lpstr>
      <vt:lpstr>Depth of field and field of view</vt:lpstr>
      <vt:lpstr>Depth of field</vt:lpstr>
      <vt:lpstr>Thick lenses</vt:lpstr>
      <vt:lpstr>Orthographic (“telecentric”) lenses</vt:lpstr>
      <vt:lpstr>Correcting radial distortion</vt:lpstr>
      <vt:lpstr>PowerPoint Presentation</vt:lpstr>
      <vt:lpstr>Vignetting</vt:lpstr>
      <vt:lpstr>Human eye</vt:lpstr>
      <vt:lpstr>Retina</vt:lpstr>
      <vt:lpstr>PowerPoint Presentation</vt:lpstr>
      <vt:lpstr>360 degree field of view…</vt:lpstr>
      <vt:lpstr>Digital camera</vt:lpstr>
      <vt:lpstr>Image sensing pipeline</vt:lpstr>
      <vt:lpstr>Gray-scale image</vt:lpstr>
      <vt:lpstr>In a 19  19 face image</vt:lpstr>
      <vt:lpstr>Color image</vt:lpstr>
    </vt:vector>
  </TitlesOfParts>
  <Company>Dell Computer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Jean Ponce</dc:creator>
  <cp:lastModifiedBy>Ming-Hsuan Yang</cp:lastModifiedBy>
  <cp:revision>384</cp:revision>
  <dcterms:created xsi:type="dcterms:W3CDTF">2001-08-30T01:46:47Z</dcterms:created>
  <dcterms:modified xsi:type="dcterms:W3CDTF">2023-01-25T04:11:04Z</dcterms:modified>
</cp:coreProperties>
</file>